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8"/>
  </p:notesMasterIdLst>
  <p:sldIdLst>
    <p:sldId id="256" r:id="rId5"/>
    <p:sldId id="260" r:id="rId6"/>
    <p:sldId id="258" r:id="rId7"/>
    <p:sldId id="259" r:id="rId8"/>
    <p:sldId id="262" r:id="rId9"/>
    <p:sldId id="266" r:id="rId10"/>
    <p:sldId id="271" r:id="rId11"/>
    <p:sldId id="263" r:id="rId12"/>
    <p:sldId id="261" r:id="rId13"/>
    <p:sldId id="270" r:id="rId14"/>
    <p:sldId id="264" r:id="rId15"/>
    <p:sldId id="273" r:id="rId16"/>
    <p:sldId id="272" r:id="rId17"/>
    <p:sldId id="275" r:id="rId18"/>
    <p:sldId id="274" r:id="rId19"/>
    <p:sldId id="276" r:id="rId20"/>
    <p:sldId id="277" r:id="rId21"/>
    <p:sldId id="278" r:id="rId22"/>
    <p:sldId id="279" r:id="rId23"/>
    <p:sldId id="267" r:id="rId24"/>
    <p:sldId id="269" r:id="rId25"/>
    <p:sldId id="268" r:id="rId26"/>
    <p:sldId id="257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B6BE02-52B0-4449-BF65-00AFC88CB9B7}" v="99" dt="2022-04-22T06:28:47.5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94" autoAdjust="0"/>
    <p:restoredTop sz="79122" autoAdjust="0"/>
  </p:normalViewPr>
  <p:slideViewPr>
    <p:cSldViewPr snapToGrid="0" showGuides="1">
      <p:cViewPr varScale="1">
        <p:scale>
          <a:sx n="86" d="100"/>
          <a:sy n="86" d="100"/>
        </p:scale>
        <p:origin x="108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638C8B-54E3-4FBE-8A4F-24521A6C3FF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C8B2A4-BBFA-44BF-AA7B-CE42CB7953DC}">
      <dgm:prSet phldrT="[Text]"/>
      <dgm:spPr/>
      <dgm:t>
        <a:bodyPr/>
        <a:lstStyle/>
        <a:p>
          <a:r>
            <a:rPr lang="en-GB" dirty="0"/>
            <a:t>Machine Learning</a:t>
          </a:r>
          <a:endParaRPr lang="en-US" dirty="0"/>
        </a:p>
      </dgm:t>
    </dgm:pt>
    <dgm:pt modelId="{FA30B96C-8F95-4272-9E7F-80371BB78272}" type="parTrans" cxnId="{7E5B9E68-9629-44CB-8B0D-C3BAB373D92E}">
      <dgm:prSet/>
      <dgm:spPr/>
      <dgm:t>
        <a:bodyPr/>
        <a:lstStyle/>
        <a:p>
          <a:endParaRPr lang="en-US"/>
        </a:p>
      </dgm:t>
    </dgm:pt>
    <dgm:pt modelId="{564AC5A5-4FD6-4A3A-BA45-ADEED4FFA1CC}" type="sibTrans" cxnId="{7E5B9E68-9629-44CB-8B0D-C3BAB373D92E}">
      <dgm:prSet/>
      <dgm:spPr/>
      <dgm:t>
        <a:bodyPr/>
        <a:lstStyle/>
        <a:p>
          <a:endParaRPr lang="en-US"/>
        </a:p>
      </dgm:t>
    </dgm:pt>
    <dgm:pt modelId="{0CFCD77A-D67D-4A2E-A4A7-294C722EBB18}">
      <dgm:prSet phldrT="[Text]"/>
      <dgm:spPr/>
      <dgm:t>
        <a:bodyPr/>
        <a:lstStyle/>
        <a:p>
          <a:r>
            <a:rPr lang="en-GB" dirty="0"/>
            <a:t>Supervised Learning</a:t>
          </a:r>
          <a:endParaRPr lang="en-US" dirty="0"/>
        </a:p>
      </dgm:t>
    </dgm:pt>
    <dgm:pt modelId="{6CA420D0-FCF6-4503-970D-6A2AB4FA6F66}" type="parTrans" cxnId="{71F1BE6E-56E1-4378-A629-B1373AADF509}">
      <dgm:prSet/>
      <dgm:spPr/>
      <dgm:t>
        <a:bodyPr/>
        <a:lstStyle/>
        <a:p>
          <a:endParaRPr lang="en-US"/>
        </a:p>
      </dgm:t>
    </dgm:pt>
    <dgm:pt modelId="{742C0F59-24AD-4524-A8E1-1077C2E86CFB}" type="sibTrans" cxnId="{71F1BE6E-56E1-4378-A629-B1373AADF509}">
      <dgm:prSet/>
      <dgm:spPr/>
      <dgm:t>
        <a:bodyPr/>
        <a:lstStyle/>
        <a:p>
          <a:endParaRPr lang="en-US"/>
        </a:p>
      </dgm:t>
    </dgm:pt>
    <dgm:pt modelId="{9E965908-68EC-4AA1-B549-2E2A672DA686}">
      <dgm:prSet phldrT="[Text]"/>
      <dgm:spPr/>
      <dgm:t>
        <a:bodyPr/>
        <a:lstStyle/>
        <a:p>
          <a:r>
            <a:rPr lang="en-GB" dirty="0"/>
            <a:t>Unsupervised Learning</a:t>
          </a:r>
          <a:endParaRPr lang="en-US" dirty="0"/>
        </a:p>
      </dgm:t>
    </dgm:pt>
    <dgm:pt modelId="{6C934E49-B52A-43E6-83F6-9FC26E9518B5}" type="parTrans" cxnId="{518D1C0C-F13C-4F5C-8EC5-DC19293F8CD9}">
      <dgm:prSet/>
      <dgm:spPr/>
      <dgm:t>
        <a:bodyPr/>
        <a:lstStyle/>
        <a:p>
          <a:endParaRPr lang="en-US"/>
        </a:p>
      </dgm:t>
    </dgm:pt>
    <dgm:pt modelId="{C0D33C19-F49F-4313-96CD-8BBF442074B6}" type="sibTrans" cxnId="{518D1C0C-F13C-4F5C-8EC5-DC19293F8CD9}">
      <dgm:prSet/>
      <dgm:spPr/>
      <dgm:t>
        <a:bodyPr/>
        <a:lstStyle/>
        <a:p>
          <a:endParaRPr lang="en-US"/>
        </a:p>
      </dgm:t>
    </dgm:pt>
    <dgm:pt modelId="{E9506737-3B9F-4472-A7F8-1D2FC993445B}">
      <dgm:prSet phldrT="[Text]"/>
      <dgm:spPr/>
      <dgm:t>
        <a:bodyPr/>
        <a:lstStyle/>
        <a:p>
          <a:r>
            <a:rPr lang="en-GB" dirty="0"/>
            <a:t>Reinforcement Learning</a:t>
          </a:r>
          <a:endParaRPr lang="en-US" dirty="0"/>
        </a:p>
      </dgm:t>
    </dgm:pt>
    <dgm:pt modelId="{06EE0829-63F3-4BD5-91CD-252EDA1B4BBF}" type="parTrans" cxnId="{59F955AE-6AAD-4391-BAA7-64494FC90517}">
      <dgm:prSet/>
      <dgm:spPr/>
      <dgm:t>
        <a:bodyPr/>
        <a:lstStyle/>
        <a:p>
          <a:endParaRPr lang="en-US"/>
        </a:p>
      </dgm:t>
    </dgm:pt>
    <dgm:pt modelId="{9A137EF9-80F1-4603-9773-0351F7FCBA3D}" type="sibTrans" cxnId="{59F955AE-6AAD-4391-BAA7-64494FC90517}">
      <dgm:prSet/>
      <dgm:spPr/>
      <dgm:t>
        <a:bodyPr/>
        <a:lstStyle/>
        <a:p>
          <a:endParaRPr lang="en-US"/>
        </a:p>
      </dgm:t>
    </dgm:pt>
    <dgm:pt modelId="{69DB9091-8FA6-4563-94C2-C67A3F766B48}" type="pres">
      <dgm:prSet presAssocID="{F0638C8B-54E3-4FBE-8A4F-24521A6C3FF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42F0AFB1-9381-4BFC-BC6B-86B9D498F35F}" type="pres">
      <dgm:prSet presAssocID="{B8C8B2A4-BBFA-44BF-AA7B-CE42CB7953DC}" presName="hierRoot1" presStyleCnt="0">
        <dgm:presLayoutVars>
          <dgm:hierBranch val="init"/>
        </dgm:presLayoutVars>
      </dgm:prSet>
      <dgm:spPr/>
    </dgm:pt>
    <dgm:pt modelId="{76FA2777-8BA3-4F3C-8F41-C8FDE0D8FCA4}" type="pres">
      <dgm:prSet presAssocID="{B8C8B2A4-BBFA-44BF-AA7B-CE42CB7953DC}" presName="rootComposite1" presStyleCnt="0"/>
      <dgm:spPr/>
    </dgm:pt>
    <dgm:pt modelId="{4E7C12DD-C67F-47A0-8CA0-7A13B8EF64C2}" type="pres">
      <dgm:prSet presAssocID="{B8C8B2A4-BBFA-44BF-AA7B-CE42CB7953DC}" presName="rootText1" presStyleLbl="node0" presStyleIdx="0" presStyleCnt="1">
        <dgm:presLayoutVars>
          <dgm:chPref val="3"/>
        </dgm:presLayoutVars>
      </dgm:prSet>
      <dgm:spPr/>
    </dgm:pt>
    <dgm:pt modelId="{83FA6ECA-963D-45C7-B9BB-DCDCAFE5456F}" type="pres">
      <dgm:prSet presAssocID="{B8C8B2A4-BBFA-44BF-AA7B-CE42CB7953DC}" presName="rootConnector1" presStyleLbl="node1" presStyleIdx="0" presStyleCnt="0"/>
      <dgm:spPr/>
    </dgm:pt>
    <dgm:pt modelId="{579C6F49-7EB5-4320-BFE8-8FC47019DD0E}" type="pres">
      <dgm:prSet presAssocID="{B8C8B2A4-BBFA-44BF-AA7B-CE42CB7953DC}" presName="hierChild2" presStyleCnt="0"/>
      <dgm:spPr/>
    </dgm:pt>
    <dgm:pt modelId="{62E7F8ED-A120-4F20-A1AE-F7C6C2CC2630}" type="pres">
      <dgm:prSet presAssocID="{6CA420D0-FCF6-4503-970D-6A2AB4FA6F66}" presName="Name37" presStyleLbl="parChTrans1D2" presStyleIdx="0" presStyleCnt="3"/>
      <dgm:spPr/>
    </dgm:pt>
    <dgm:pt modelId="{DA3832CF-3B30-4510-A97F-54475F300899}" type="pres">
      <dgm:prSet presAssocID="{0CFCD77A-D67D-4A2E-A4A7-294C722EBB18}" presName="hierRoot2" presStyleCnt="0">
        <dgm:presLayoutVars>
          <dgm:hierBranch val="init"/>
        </dgm:presLayoutVars>
      </dgm:prSet>
      <dgm:spPr/>
    </dgm:pt>
    <dgm:pt modelId="{9D5F5D74-7CF7-4A1B-AEBE-3552A55194B4}" type="pres">
      <dgm:prSet presAssocID="{0CFCD77A-D67D-4A2E-A4A7-294C722EBB18}" presName="rootComposite" presStyleCnt="0"/>
      <dgm:spPr/>
    </dgm:pt>
    <dgm:pt modelId="{36081CB4-D365-4CCF-81C9-DE9559FAF7C8}" type="pres">
      <dgm:prSet presAssocID="{0CFCD77A-D67D-4A2E-A4A7-294C722EBB18}" presName="rootText" presStyleLbl="node2" presStyleIdx="0" presStyleCnt="3">
        <dgm:presLayoutVars>
          <dgm:chPref val="3"/>
        </dgm:presLayoutVars>
      </dgm:prSet>
      <dgm:spPr/>
    </dgm:pt>
    <dgm:pt modelId="{51F4201C-F59C-43BE-AD31-1944FF97C370}" type="pres">
      <dgm:prSet presAssocID="{0CFCD77A-D67D-4A2E-A4A7-294C722EBB18}" presName="rootConnector" presStyleLbl="node2" presStyleIdx="0" presStyleCnt="3"/>
      <dgm:spPr/>
    </dgm:pt>
    <dgm:pt modelId="{70131C9B-5255-4991-A23E-950D7E6FF5A2}" type="pres">
      <dgm:prSet presAssocID="{0CFCD77A-D67D-4A2E-A4A7-294C722EBB18}" presName="hierChild4" presStyleCnt="0"/>
      <dgm:spPr/>
    </dgm:pt>
    <dgm:pt modelId="{C7AD4E27-CC06-4E21-95A8-EA134C9BE111}" type="pres">
      <dgm:prSet presAssocID="{0CFCD77A-D67D-4A2E-A4A7-294C722EBB18}" presName="hierChild5" presStyleCnt="0"/>
      <dgm:spPr/>
    </dgm:pt>
    <dgm:pt modelId="{339BE42E-34FA-4F9C-804E-0298E0AC8EE8}" type="pres">
      <dgm:prSet presAssocID="{6C934E49-B52A-43E6-83F6-9FC26E9518B5}" presName="Name37" presStyleLbl="parChTrans1D2" presStyleIdx="1" presStyleCnt="3"/>
      <dgm:spPr/>
    </dgm:pt>
    <dgm:pt modelId="{1F246091-9360-45E8-85F7-A26A13C268D9}" type="pres">
      <dgm:prSet presAssocID="{9E965908-68EC-4AA1-B549-2E2A672DA686}" presName="hierRoot2" presStyleCnt="0">
        <dgm:presLayoutVars>
          <dgm:hierBranch val="init"/>
        </dgm:presLayoutVars>
      </dgm:prSet>
      <dgm:spPr/>
    </dgm:pt>
    <dgm:pt modelId="{4AC903F1-41C9-4FC7-9478-AD84DC78946A}" type="pres">
      <dgm:prSet presAssocID="{9E965908-68EC-4AA1-B549-2E2A672DA686}" presName="rootComposite" presStyleCnt="0"/>
      <dgm:spPr/>
    </dgm:pt>
    <dgm:pt modelId="{2E33D548-D036-4A87-9A45-0EF5DFFCF125}" type="pres">
      <dgm:prSet presAssocID="{9E965908-68EC-4AA1-B549-2E2A672DA686}" presName="rootText" presStyleLbl="node2" presStyleIdx="1" presStyleCnt="3">
        <dgm:presLayoutVars>
          <dgm:chPref val="3"/>
        </dgm:presLayoutVars>
      </dgm:prSet>
      <dgm:spPr/>
    </dgm:pt>
    <dgm:pt modelId="{5EAB1800-DF4F-43E3-B7CB-66D3B867FDF8}" type="pres">
      <dgm:prSet presAssocID="{9E965908-68EC-4AA1-B549-2E2A672DA686}" presName="rootConnector" presStyleLbl="node2" presStyleIdx="1" presStyleCnt="3"/>
      <dgm:spPr/>
    </dgm:pt>
    <dgm:pt modelId="{726E1FD5-9DFD-4EC1-908A-798680FAB5DF}" type="pres">
      <dgm:prSet presAssocID="{9E965908-68EC-4AA1-B549-2E2A672DA686}" presName="hierChild4" presStyleCnt="0"/>
      <dgm:spPr/>
    </dgm:pt>
    <dgm:pt modelId="{E5A7883A-1941-4B18-88E5-10459E3531C5}" type="pres">
      <dgm:prSet presAssocID="{9E965908-68EC-4AA1-B549-2E2A672DA686}" presName="hierChild5" presStyleCnt="0"/>
      <dgm:spPr/>
    </dgm:pt>
    <dgm:pt modelId="{C3AAFB6D-7BF6-42BB-9E00-24C5147FCF4A}" type="pres">
      <dgm:prSet presAssocID="{06EE0829-63F3-4BD5-91CD-252EDA1B4BBF}" presName="Name37" presStyleLbl="parChTrans1D2" presStyleIdx="2" presStyleCnt="3"/>
      <dgm:spPr/>
    </dgm:pt>
    <dgm:pt modelId="{8EBF28A0-C316-4202-A897-C6E2452D3C89}" type="pres">
      <dgm:prSet presAssocID="{E9506737-3B9F-4472-A7F8-1D2FC993445B}" presName="hierRoot2" presStyleCnt="0">
        <dgm:presLayoutVars>
          <dgm:hierBranch val="init"/>
        </dgm:presLayoutVars>
      </dgm:prSet>
      <dgm:spPr/>
    </dgm:pt>
    <dgm:pt modelId="{EFD40425-86FB-4C51-96F4-CDED84E09E35}" type="pres">
      <dgm:prSet presAssocID="{E9506737-3B9F-4472-A7F8-1D2FC993445B}" presName="rootComposite" presStyleCnt="0"/>
      <dgm:spPr/>
    </dgm:pt>
    <dgm:pt modelId="{38F3459C-4507-45EA-B49E-A81BE9754DBB}" type="pres">
      <dgm:prSet presAssocID="{E9506737-3B9F-4472-A7F8-1D2FC993445B}" presName="rootText" presStyleLbl="node2" presStyleIdx="2" presStyleCnt="3">
        <dgm:presLayoutVars>
          <dgm:chPref val="3"/>
        </dgm:presLayoutVars>
      </dgm:prSet>
      <dgm:spPr/>
    </dgm:pt>
    <dgm:pt modelId="{C8F23030-2120-4632-9061-44EDD5F9AFAE}" type="pres">
      <dgm:prSet presAssocID="{E9506737-3B9F-4472-A7F8-1D2FC993445B}" presName="rootConnector" presStyleLbl="node2" presStyleIdx="2" presStyleCnt="3"/>
      <dgm:spPr/>
    </dgm:pt>
    <dgm:pt modelId="{428FD567-2AF0-4ECA-97A9-A631812A3387}" type="pres">
      <dgm:prSet presAssocID="{E9506737-3B9F-4472-A7F8-1D2FC993445B}" presName="hierChild4" presStyleCnt="0"/>
      <dgm:spPr/>
    </dgm:pt>
    <dgm:pt modelId="{04D95DEB-FE40-4EC4-9877-9E9230DE5318}" type="pres">
      <dgm:prSet presAssocID="{E9506737-3B9F-4472-A7F8-1D2FC993445B}" presName="hierChild5" presStyleCnt="0"/>
      <dgm:spPr/>
    </dgm:pt>
    <dgm:pt modelId="{ED8FD97A-5297-4066-99B4-7D05460DB8B4}" type="pres">
      <dgm:prSet presAssocID="{B8C8B2A4-BBFA-44BF-AA7B-CE42CB7953DC}" presName="hierChild3" presStyleCnt="0"/>
      <dgm:spPr/>
    </dgm:pt>
  </dgm:ptLst>
  <dgm:cxnLst>
    <dgm:cxn modelId="{8D4B8906-D18C-4BF6-BEDA-9E9FE1A5BF0C}" type="presOf" srcId="{06EE0829-63F3-4BD5-91CD-252EDA1B4BBF}" destId="{C3AAFB6D-7BF6-42BB-9E00-24C5147FCF4A}" srcOrd="0" destOrd="0" presId="urn:microsoft.com/office/officeart/2005/8/layout/orgChart1"/>
    <dgm:cxn modelId="{518D1C0C-F13C-4F5C-8EC5-DC19293F8CD9}" srcId="{B8C8B2A4-BBFA-44BF-AA7B-CE42CB7953DC}" destId="{9E965908-68EC-4AA1-B549-2E2A672DA686}" srcOrd="1" destOrd="0" parTransId="{6C934E49-B52A-43E6-83F6-9FC26E9518B5}" sibTransId="{C0D33C19-F49F-4313-96CD-8BBF442074B6}"/>
    <dgm:cxn modelId="{88C87B2F-6FF6-4378-8ED6-AB604265E271}" type="presOf" srcId="{0CFCD77A-D67D-4A2E-A4A7-294C722EBB18}" destId="{51F4201C-F59C-43BE-AD31-1944FF97C370}" srcOrd="1" destOrd="0" presId="urn:microsoft.com/office/officeart/2005/8/layout/orgChart1"/>
    <dgm:cxn modelId="{7B990A5B-0C21-4294-8D4A-09DEC434A60C}" type="presOf" srcId="{9E965908-68EC-4AA1-B549-2E2A672DA686}" destId="{5EAB1800-DF4F-43E3-B7CB-66D3B867FDF8}" srcOrd="1" destOrd="0" presId="urn:microsoft.com/office/officeart/2005/8/layout/orgChart1"/>
    <dgm:cxn modelId="{7E5B9E68-9629-44CB-8B0D-C3BAB373D92E}" srcId="{F0638C8B-54E3-4FBE-8A4F-24521A6C3FFB}" destId="{B8C8B2A4-BBFA-44BF-AA7B-CE42CB7953DC}" srcOrd="0" destOrd="0" parTransId="{FA30B96C-8F95-4272-9E7F-80371BB78272}" sibTransId="{564AC5A5-4FD6-4A3A-BA45-ADEED4FFA1CC}"/>
    <dgm:cxn modelId="{71F1BE6E-56E1-4378-A629-B1373AADF509}" srcId="{B8C8B2A4-BBFA-44BF-AA7B-CE42CB7953DC}" destId="{0CFCD77A-D67D-4A2E-A4A7-294C722EBB18}" srcOrd="0" destOrd="0" parTransId="{6CA420D0-FCF6-4503-970D-6A2AB4FA6F66}" sibTransId="{742C0F59-24AD-4524-A8E1-1077C2E86CFB}"/>
    <dgm:cxn modelId="{7990E46E-1B3B-439C-B61D-027CEA78C2E6}" type="presOf" srcId="{9E965908-68EC-4AA1-B549-2E2A672DA686}" destId="{2E33D548-D036-4A87-9A45-0EF5DFFCF125}" srcOrd="0" destOrd="0" presId="urn:microsoft.com/office/officeart/2005/8/layout/orgChart1"/>
    <dgm:cxn modelId="{182B5E4F-75E4-4286-B127-F01F979245C4}" type="presOf" srcId="{F0638C8B-54E3-4FBE-8A4F-24521A6C3FFB}" destId="{69DB9091-8FA6-4563-94C2-C67A3F766B48}" srcOrd="0" destOrd="0" presId="urn:microsoft.com/office/officeart/2005/8/layout/orgChart1"/>
    <dgm:cxn modelId="{49C03B79-89CB-4938-9300-166D2E10FF8D}" type="presOf" srcId="{B8C8B2A4-BBFA-44BF-AA7B-CE42CB7953DC}" destId="{4E7C12DD-C67F-47A0-8CA0-7A13B8EF64C2}" srcOrd="0" destOrd="0" presId="urn:microsoft.com/office/officeart/2005/8/layout/orgChart1"/>
    <dgm:cxn modelId="{16E15C7A-DC35-4644-B50A-B5F5ECBB201C}" type="presOf" srcId="{B8C8B2A4-BBFA-44BF-AA7B-CE42CB7953DC}" destId="{83FA6ECA-963D-45C7-B9BB-DCDCAFE5456F}" srcOrd="1" destOrd="0" presId="urn:microsoft.com/office/officeart/2005/8/layout/orgChart1"/>
    <dgm:cxn modelId="{0D1265A3-6F6A-4CC4-A900-5313CCFD0F21}" type="presOf" srcId="{6C934E49-B52A-43E6-83F6-9FC26E9518B5}" destId="{339BE42E-34FA-4F9C-804E-0298E0AC8EE8}" srcOrd="0" destOrd="0" presId="urn:microsoft.com/office/officeart/2005/8/layout/orgChart1"/>
    <dgm:cxn modelId="{59F955AE-6AAD-4391-BAA7-64494FC90517}" srcId="{B8C8B2A4-BBFA-44BF-AA7B-CE42CB7953DC}" destId="{E9506737-3B9F-4472-A7F8-1D2FC993445B}" srcOrd="2" destOrd="0" parTransId="{06EE0829-63F3-4BD5-91CD-252EDA1B4BBF}" sibTransId="{9A137EF9-80F1-4603-9773-0351F7FCBA3D}"/>
    <dgm:cxn modelId="{85B09AB8-24E6-4DC5-A1FD-3BE10D7E84A0}" type="presOf" srcId="{E9506737-3B9F-4472-A7F8-1D2FC993445B}" destId="{C8F23030-2120-4632-9061-44EDD5F9AFAE}" srcOrd="1" destOrd="0" presId="urn:microsoft.com/office/officeart/2005/8/layout/orgChart1"/>
    <dgm:cxn modelId="{09671BC2-04C6-4753-BFB4-0BFE08D8F24E}" type="presOf" srcId="{0CFCD77A-D67D-4A2E-A4A7-294C722EBB18}" destId="{36081CB4-D365-4CCF-81C9-DE9559FAF7C8}" srcOrd="0" destOrd="0" presId="urn:microsoft.com/office/officeart/2005/8/layout/orgChart1"/>
    <dgm:cxn modelId="{11D797E7-F846-49FB-BD56-C44493EDC1BC}" type="presOf" srcId="{E9506737-3B9F-4472-A7F8-1D2FC993445B}" destId="{38F3459C-4507-45EA-B49E-A81BE9754DBB}" srcOrd="0" destOrd="0" presId="urn:microsoft.com/office/officeart/2005/8/layout/orgChart1"/>
    <dgm:cxn modelId="{1A9853F2-7BC8-44F5-A536-489F9A569851}" type="presOf" srcId="{6CA420D0-FCF6-4503-970D-6A2AB4FA6F66}" destId="{62E7F8ED-A120-4F20-A1AE-F7C6C2CC2630}" srcOrd="0" destOrd="0" presId="urn:microsoft.com/office/officeart/2005/8/layout/orgChart1"/>
    <dgm:cxn modelId="{6C631CBF-325B-4F03-BA2F-707F8A3478E6}" type="presParOf" srcId="{69DB9091-8FA6-4563-94C2-C67A3F766B48}" destId="{42F0AFB1-9381-4BFC-BC6B-86B9D498F35F}" srcOrd="0" destOrd="0" presId="urn:microsoft.com/office/officeart/2005/8/layout/orgChart1"/>
    <dgm:cxn modelId="{AE4BC4C5-4A5C-4A80-8DDF-9FEF84F36C66}" type="presParOf" srcId="{42F0AFB1-9381-4BFC-BC6B-86B9D498F35F}" destId="{76FA2777-8BA3-4F3C-8F41-C8FDE0D8FCA4}" srcOrd="0" destOrd="0" presId="urn:microsoft.com/office/officeart/2005/8/layout/orgChart1"/>
    <dgm:cxn modelId="{2D69E81B-03EF-4C22-A44D-53BA90E64387}" type="presParOf" srcId="{76FA2777-8BA3-4F3C-8F41-C8FDE0D8FCA4}" destId="{4E7C12DD-C67F-47A0-8CA0-7A13B8EF64C2}" srcOrd="0" destOrd="0" presId="urn:microsoft.com/office/officeart/2005/8/layout/orgChart1"/>
    <dgm:cxn modelId="{BAACDE78-38E4-4462-B7DE-4AC339EF49DE}" type="presParOf" srcId="{76FA2777-8BA3-4F3C-8F41-C8FDE0D8FCA4}" destId="{83FA6ECA-963D-45C7-B9BB-DCDCAFE5456F}" srcOrd="1" destOrd="0" presId="urn:microsoft.com/office/officeart/2005/8/layout/orgChart1"/>
    <dgm:cxn modelId="{F02684E2-B3D5-42FE-AD18-50DDC551D949}" type="presParOf" srcId="{42F0AFB1-9381-4BFC-BC6B-86B9D498F35F}" destId="{579C6F49-7EB5-4320-BFE8-8FC47019DD0E}" srcOrd="1" destOrd="0" presId="urn:microsoft.com/office/officeart/2005/8/layout/orgChart1"/>
    <dgm:cxn modelId="{A53527E4-368E-4964-AAFC-29FC1BFE68E6}" type="presParOf" srcId="{579C6F49-7EB5-4320-BFE8-8FC47019DD0E}" destId="{62E7F8ED-A120-4F20-A1AE-F7C6C2CC2630}" srcOrd="0" destOrd="0" presId="urn:microsoft.com/office/officeart/2005/8/layout/orgChart1"/>
    <dgm:cxn modelId="{A3FEA381-0949-4148-B8E3-0B831F627197}" type="presParOf" srcId="{579C6F49-7EB5-4320-BFE8-8FC47019DD0E}" destId="{DA3832CF-3B30-4510-A97F-54475F300899}" srcOrd="1" destOrd="0" presId="urn:microsoft.com/office/officeart/2005/8/layout/orgChart1"/>
    <dgm:cxn modelId="{8065971C-A92E-4B2A-9F06-AB594466492A}" type="presParOf" srcId="{DA3832CF-3B30-4510-A97F-54475F300899}" destId="{9D5F5D74-7CF7-4A1B-AEBE-3552A55194B4}" srcOrd="0" destOrd="0" presId="urn:microsoft.com/office/officeart/2005/8/layout/orgChart1"/>
    <dgm:cxn modelId="{FB6E8AAB-C8A4-4DE9-8821-AE1CA048CB0C}" type="presParOf" srcId="{9D5F5D74-7CF7-4A1B-AEBE-3552A55194B4}" destId="{36081CB4-D365-4CCF-81C9-DE9559FAF7C8}" srcOrd="0" destOrd="0" presId="urn:microsoft.com/office/officeart/2005/8/layout/orgChart1"/>
    <dgm:cxn modelId="{88215BFD-BEBC-4A07-AF8A-00167F59E9D6}" type="presParOf" srcId="{9D5F5D74-7CF7-4A1B-AEBE-3552A55194B4}" destId="{51F4201C-F59C-43BE-AD31-1944FF97C370}" srcOrd="1" destOrd="0" presId="urn:microsoft.com/office/officeart/2005/8/layout/orgChart1"/>
    <dgm:cxn modelId="{276238C2-0D34-485E-9393-9DDF6B9A6396}" type="presParOf" srcId="{DA3832CF-3B30-4510-A97F-54475F300899}" destId="{70131C9B-5255-4991-A23E-950D7E6FF5A2}" srcOrd="1" destOrd="0" presId="urn:microsoft.com/office/officeart/2005/8/layout/orgChart1"/>
    <dgm:cxn modelId="{C563497A-95CD-48AA-B128-5936D5D2AB77}" type="presParOf" srcId="{DA3832CF-3B30-4510-A97F-54475F300899}" destId="{C7AD4E27-CC06-4E21-95A8-EA134C9BE111}" srcOrd="2" destOrd="0" presId="urn:microsoft.com/office/officeart/2005/8/layout/orgChart1"/>
    <dgm:cxn modelId="{CF22758E-C9A5-42FC-A9D4-DE6932655BD3}" type="presParOf" srcId="{579C6F49-7EB5-4320-BFE8-8FC47019DD0E}" destId="{339BE42E-34FA-4F9C-804E-0298E0AC8EE8}" srcOrd="2" destOrd="0" presId="urn:microsoft.com/office/officeart/2005/8/layout/orgChart1"/>
    <dgm:cxn modelId="{6C0F8ED2-78E1-4815-9C06-3049721A316E}" type="presParOf" srcId="{579C6F49-7EB5-4320-BFE8-8FC47019DD0E}" destId="{1F246091-9360-45E8-85F7-A26A13C268D9}" srcOrd="3" destOrd="0" presId="urn:microsoft.com/office/officeart/2005/8/layout/orgChart1"/>
    <dgm:cxn modelId="{14390022-0CBF-43E6-81F2-0BDABB2C96C6}" type="presParOf" srcId="{1F246091-9360-45E8-85F7-A26A13C268D9}" destId="{4AC903F1-41C9-4FC7-9478-AD84DC78946A}" srcOrd="0" destOrd="0" presId="urn:microsoft.com/office/officeart/2005/8/layout/orgChart1"/>
    <dgm:cxn modelId="{BC9B67B5-E00A-49FE-ACFC-422A8BE22AC7}" type="presParOf" srcId="{4AC903F1-41C9-4FC7-9478-AD84DC78946A}" destId="{2E33D548-D036-4A87-9A45-0EF5DFFCF125}" srcOrd="0" destOrd="0" presId="urn:microsoft.com/office/officeart/2005/8/layout/orgChart1"/>
    <dgm:cxn modelId="{00E42F86-D647-4EA8-ABB4-8519C8DC4714}" type="presParOf" srcId="{4AC903F1-41C9-4FC7-9478-AD84DC78946A}" destId="{5EAB1800-DF4F-43E3-B7CB-66D3B867FDF8}" srcOrd="1" destOrd="0" presId="urn:microsoft.com/office/officeart/2005/8/layout/orgChart1"/>
    <dgm:cxn modelId="{2E996FFD-C126-48EA-97F2-8782F654F6AB}" type="presParOf" srcId="{1F246091-9360-45E8-85F7-A26A13C268D9}" destId="{726E1FD5-9DFD-4EC1-908A-798680FAB5DF}" srcOrd="1" destOrd="0" presId="urn:microsoft.com/office/officeart/2005/8/layout/orgChart1"/>
    <dgm:cxn modelId="{59A5A310-957E-453C-BDFC-6FDBF8720653}" type="presParOf" srcId="{1F246091-9360-45E8-85F7-A26A13C268D9}" destId="{E5A7883A-1941-4B18-88E5-10459E3531C5}" srcOrd="2" destOrd="0" presId="urn:microsoft.com/office/officeart/2005/8/layout/orgChart1"/>
    <dgm:cxn modelId="{C6E15A8D-E0C8-43AE-B7F1-693AA2220452}" type="presParOf" srcId="{579C6F49-7EB5-4320-BFE8-8FC47019DD0E}" destId="{C3AAFB6D-7BF6-42BB-9E00-24C5147FCF4A}" srcOrd="4" destOrd="0" presId="urn:microsoft.com/office/officeart/2005/8/layout/orgChart1"/>
    <dgm:cxn modelId="{7EFE0B3D-490B-4E7A-9B56-FB5A20001316}" type="presParOf" srcId="{579C6F49-7EB5-4320-BFE8-8FC47019DD0E}" destId="{8EBF28A0-C316-4202-A897-C6E2452D3C89}" srcOrd="5" destOrd="0" presId="urn:microsoft.com/office/officeart/2005/8/layout/orgChart1"/>
    <dgm:cxn modelId="{61AFFEA6-1D02-4481-9CBA-33E49348B2DF}" type="presParOf" srcId="{8EBF28A0-C316-4202-A897-C6E2452D3C89}" destId="{EFD40425-86FB-4C51-96F4-CDED84E09E35}" srcOrd="0" destOrd="0" presId="urn:microsoft.com/office/officeart/2005/8/layout/orgChart1"/>
    <dgm:cxn modelId="{C797CE8C-17FA-4122-A97D-A17CAF5EC232}" type="presParOf" srcId="{EFD40425-86FB-4C51-96F4-CDED84E09E35}" destId="{38F3459C-4507-45EA-B49E-A81BE9754DBB}" srcOrd="0" destOrd="0" presId="urn:microsoft.com/office/officeart/2005/8/layout/orgChart1"/>
    <dgm:cxn modelId="{68324CEA-D504-4373-AFB7-E9DDDBB4BAEE}" type="presParOf" srcId="{EFD40425-86FB-4C51-96F4-CDED84E09E35}" destId="{C8F23030-2120-4632-9061-44EDD5F9AFAE}" srcOrd="1" destOrd="0" presId="urn:microsoft.com/office/officeart/2005/8/layout/orgChart1"/>
    <dgm:cxn modelId="{B248E2C8-F4F2-41BD-B647-52AAF501EA42}" type="presParOf" srcId="{8EBF28A0-C316-4202-A897-C6E2452D3C89}" destId="{428FD567-2AF0-4ECA-97A9-A631812A3387}" srcOrd="1" destOrd="0" presId="urn:microsoft.com/office/officeart/2005/8/layout/orgChart1"/>
    <dgm:cxn modelId="{3F214A16-D849-449C-82C7-EDB2945A1262}" type="presParOf" srcId="{8EBF28A0-C316-4202-A897-C6E2452D3C89}" destId="{04D95DEB-FE40-4EC4-9877-9E9230DE5318}" srcOrd="2" destOrd="0" presId="urn:microsoft.com/office/officeart/2005/8/layout/orgChart1"/>
    <dgm:cxn modelId="{F0C16201-7564-4153-9AD6-FAB268EAAC87}" type="presParOf" srcId="{42F0AFB1-9381-4BFC-BC6B-86B9D498F35F}" destId="{ED8FD97A-5297-4066-99B4-7D05460DB8B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AC7F7C-00B0-47FE-96D4-1C216C8EC20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C3670D6-C8BD-41F6-8E07-FFE3D03825AC}">
      <dgm:prSet/>
      <dgm:spPr/>
      <dgm:t>
        <a:bodyPr/>
        <a:lstStyle/>
        <a:p>
          <a:r>
            <a:rPr lang="en-GB"/>
            <a:t>Neural combinatorial optimization combines deep learning with algorithmics, which I find interesting</a:t>
          </a:r>
          <a:endParaRPr lang="en-US"/>
        </a:p>
      </dgm:t>
    </dgm:pt>
    <dgm:pt modelId="{2AB55622-3D6C-407F-BBC8-9ACE19B04C45}" type="parTrans" cxnId="{11101E99-E580-4A2D-9AFE-5E31439455E2}">
      <dgm:prSet/>
      <dgm:spPr/>
      <dgm:t>
        <a:bodyPr/>
        <a:lstStyle/>
        <a:p>
          <a:endParaRPr lang="en-US"/>
        </a:p>
      </dgm:t>
    </dgm:pt>
    <dgm:pt modelId="{E85146AA-E1AE-4E4F-AFB5-C9F5586665E2}" type="sibTrans" cxnId="{11101E99-E580-4A2D-9AFE-5E31439455E2}">
      <dgm:prSet/>
      <dgm:spPr/>
      <dgm:t>
        <a:bodyPr/>
        <a:lstStyle/>
        <a:p>
          <a:endParaRPr lang="en-US"/>
        </a:p>
      </dgm:t>
    </dgm:pt>
    <dgm:pt modelId="{6003CAA8-470C-4BCE-8D2D-028A61EBCF1B}">
      <dgm:prSet/>
      <dgm:spPr/>
      <dgm:t>
        <a:bodyPr/>
        <a:lstStyle/>
        <a:p>
          <a:r>
            <a:rPr lang="en-GB"/>
            <a:t>It’s not very popular, thus it’s possible to make some meaningful research</a:t>
          </a:r>
          <a:endParaRPr lang="en-US"/>
        </a:p>
      </dgm:t>
    </dgm:pt>
    <dgm:pt modelId="{53E4A2BB-03FA-4466-91CC-B7E576BEA4E8}" type="parTrans" cxnId="{F71B0309-6901-445C-9E98-59AB75460056}">
      <dgm:prSet/>
      <dgm:spPr/>
      <dgm:t>
        <a:bodyPr/>
        <a:lstStyle/>
        <a:p>
          <a:endParaRPr lang="en-US"/>
        </a:p>
      </dgm:t>
    </dgm:pt>
    <dgm:pt modelId="{4091CD1A-7873-417D-AE6D-86FDCF27D1C2}" type="sibTrans" cxnId="{F71B0309-6901-445C-9E98-59AB75460056}">
      <dgm:prSet/>
      <dgm:spPr/>
      <dgm:t>
        <a:bodyPr/>
        <a:lstStyle/>
        <a:p>
          <a:endParaRPr lang="en-US"/>
        </a:p>
      </dgm:t>
    </dgm:pt>
    <dgm:pt modelId="{481B1A42-1DAB-4BED-8F94-CAECC01418A3}">
      <dgm:prSet/>
      <dgm:spPr/>
      <dgm:t>
        <a:bodyPr/>
        <a:lstStyle/>
        <a:p>
          <a:r>
            <a:rPr lang="en-GB"/>
            <a:t>Its effects can be easily applied in real-life scenarios</a:t>
          </a:r>
          <a:endParaRPr lang="en-US"/>
        </a:p>
      </dgm:t>
    </dgm:pt>
    <dgm:pt modelId="{2EC96E06-0B87-4040-9C1B-22DCD3E821D4}" type="parTrans" cxnId="{200787E7-C5FA-41D9-B957-8DB8B9FC70CC}">
      <dgm:prSet/>
      <dgm:spPr/>
      <dgm:t>
        <a:bodyPr/>
        <a:lstStyle/>
        <a:p>
          <a:endParaRPr lang="en-US"/>
        </a:p>
      </dgm:t>
    </dgm:pt>
    <dgm:pt modelId="{560A1C07-15B1-4F2C-88C7-1A28467C9DF9}" type="sibTrans" cxnId="{200787E7-C5FA-41D9-B957-8DB8B9FC70CC}">
      <dgm:prSet/>
      <dgm:spPr/>
      <dgm:t>
        <a:bodyPr/>
        <a:lstStyle/>
        <a:p>
          <a:endParaRPr lang="en-US"/>
        </a:p>
      </dgm:t>
    </dgm:pt>
    <dgm:pt modelId="{4DC57A39-E844-4461-9D56-24B05A011552}" type="pres">
      <dgm:prSet presAssocID="{A0AC7F7C-00B0-47FE-96D4-1C216C8EC204}" presName="root" presStyleCnt="0">
        <dgm:presLayoutVars>
          <dgm:dir/>
          <dgm:resizeHandles val="exact"/>
        </dgm:presLayoutVars>
      </dgm:prSet>
      <dgm:spPr/>
    </dgm:pt>
    <dgm:pt modelId="{DE95872A-BA0D-426B-A1F0-E68186EA924B}" type="pres">
      <dgm:prSet presAssocID="{4C3670D6-C8BD-41F6-8E07-FFE3D03825AC}" presName="compNode" presStyleCnt="0"/>
      <dgm:spPr/>
    </dgm:pt>
    <dgm:pt modelId="{2AD93331-1C48-4870-BEF2-D2695D7EBED4}" type="pres">
      <dgm:prSet presAssocID="{4C3670D6-C8BD-41F6-8E07-FFE3D03825AC}" presName="bgRect" presStyleLbl="bgShp" presStyleIdx="0" presStyleCnt="3"/>
      <dgm:spPr/>
    </dgm:pt>
    <dgm:pt modelId="{9373EF20-BD96-492B-B7A6-0389D960277F}" type="pres">
      <dgm:prSet presAssocID="{4C3670D6-C8BD-41F6-8E07-FFE3D03825A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A9CE6FD-B1F5-4BB9-B9A7-1059FA3CCF03}" type="pres">
      <dgm:prSet presAssocID="{4C3670D6-C8BD-41F6-8E07-FFE3D03825AC}" presName="spaceRect" presStyleCnt="0"/>
      <dgm:spPr/>
    </dgm:pt>
    <dgm:pt modelId="{8D42D2FC-2EA6-47CF-BB7B-107948BC09CC}" type="pres">
      <dgm:prSet presAssocID="{4C3670D6-C8BD-41F6-8E07-FFE3D03825AC}" presName="parTx" presStyleLbl="revTx" presStyleIdx="0" presStyleCnt="3">
        <dgm:presLayoutVars>
          <dgm:chMax val="0"/>
          <dgm:chPref val="0"/>
        </dgm:presLayoutVars>
      </dgm:prSet>
      <dgm:spPr/>
    </dgm:pt>
    <dgm:pt modelId="{ABCA8568-C058-4EC6-9A4A-3961FA135F0D}" type="pres">
      <dgm:prSet presAssocID="{E85146AA-E1AE-4E4F-AFB5-C9F5586665E2}" presName="sibTrans" presStyleCnt="0"/>
      <dgm:spPr/>
    </dgm:pt>
    <dgm:pt modelId="{D702BB5F-7F10-4B9A-BEE3-F0A620A50F25}" type="pres">
      <dgm:prSet presAssocID="{6003CAA8-470C-4BCE-8D2D-028A61EBCF1B}" presName="compNode" presStyleCnt="0"/>
      <dgm:spPr/>
    </dgm:pt>
    <dgm:pt modelId="{B8DAF23A-9F95-4577-B3A5-C5E3110D7E3F}" type="pres">
      <dgm:prSet presAssocID="{6003CAA8-470C-4BCE-8D2D-028A61EBCF1B}" presName="bgRect" presStyleLbl="bgShp" presStyleIdx="1" presStyleCnt="3"/>
      <dgm:spPr/>
    </dgm:pt>
    <dgm:pt modelId="{8CEBB128-613B-4AA7-82D6-CE2D06091C57}" type="pres">
      <dgm:prSet presAssocID="{6003CAA8-470C-4BCE-8D2D-028A61EBCF1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453F3792-3B41-4D62-B7D4-39D76238D609}" type="pres">
      <dgm:prSet presAssocID="{6003CAA8-470C-4BCE-8D2D-028A61EBCF1B}" presName="spaceRect" presStyleCnt="0"/>
      <dgm:spPr/>
    </dgm:pt>
    <dgm:pt modelId="{C9C19CBC-45A9-48FE-8EAA-50309FAFBD73}" type="pres">
      <dgm:prSet presAssocID="{6003CAA8-470C-4BCE-8D2D-028A61EBCF1B}" presName="parTx" presStyleLbl="revTx" presStyleIdx="1" presStyleCnt="3">
        <dgm:presLayoutVars>
          <dgm:chMax val="0"/>
          <dgm:chPref val="0"/>
        </dgm:presLayoutVars>
      </dgm:prSet>
      <dgm:spPr/>
    </dgm:pt>
    <dgm:pt modelId="{ACE1A0BF-058D-4C4F-A2C3-2013D1243B2A}" type="pres">
      <dgm:prSet presAssocID="{4091CD1A-7873-417D-AE6D-86FDCF27D1C2}" presName="sibTrans" presStyleCnt="0"/>
      <dgm:spPr/>
    </dgm:pt>
    <dgm:pt modelId="{DE275283-6BC2-49A4-8A2E-01EBD247C350}" type="pres">
      <dgm:prSet presAssocID="{481B1A42-1DAB-4BED-8F94-CAECC01418A3}" presName="compNode" presStyleCnt="0"/>
      <dgm:spPr/>
    </dgm:pt>
    <dgm:pt modelId="{767C88AC-9ABF-4517-A658-AE743DDF6597}" type="pres">
      <dgm:prSet presAssocID="{481B1A42-1DAB-4BED-8F94-CAECC01418A3}" presName="bgRect" presStyleLbl="bgShp" presStyleIdx="2" presStyleCnt="3"/>
      <dgm:spPr/>
    </dgm:pt>
    <dgm:pt modelId="{9F544327-3C82-4010-B560-FC8549CCC6E9}" type="pres">
      <dgm:prSet presAssocID="{481B1A42-1DAB-4BED-8F94-CAECC01418A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DD0933E1-04BA-481B-B646-2C1639CCF1BF}" type="pres">
      <dgm:prSet presAssocID="{481B1A42-1DAB-4BED-8F94-CAECC01418A3}" presName="spaceRect" presStyleCnt="0"/>
      <dgm:spPr/>
    </dgm:pt>
    <dgm:pt modelId="{ECAF0274-E293-466C-9F62-0DA7A342FAE3}" type="pres">
      <dgm:prSet presAssocID="{481B1A42-1DAB-4BED-8F94-CAECC01418A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71B0309-6901-445C-9E98-59AB75460056}" srcId="{A0AC7F7C-00B0-47FE-96D4-1C216C8EC204}" destId="{6003CAA8-470C-4BCE-8D2D-028A61EBCF1B}" srcOrd="1" destOrd="0" parTransId="{53E4A2BB-03FA-4466-91CC-B7E576BEA4E8}" sibTransId="{4091CD1A-7873-417D-AE6D-86FDCF27D1C2}"/>
    <dgm:cxn modelId="{BDCC8382-8CF1-4C0D-9E1C-22379475CD0A}" type="presOf" srcId="{A0AC7F7C-00B0-47FE-96D4-1C216C8EC204}" destId="{4DC57A39-E844-4461-9D56-24B05A011552}" srcOrd="0" destOrd="0" presId="urn:microsoft.com/office/officeart/2018/2/layout/IconVerticalSolidList"/>
    <dgm:cxn modelId="{11101E99-E580-4A2D-9AFE-5E31439455E2}" srcId="{A0AC7F7C-00B0-47FE-96D4-1C216C8EC204}" destId="{4C3670D6-C8BD-41F6-8E07-FFE3D03825AC}" srcOrd="0" destOrd="0" parTransId="{2AB55622-3D6C-407F-BBC8-9ACE19B04C45}" sibTransId="{E85146AA-E1AE-4E4F-AFB5-C9F5586665E2}"/>
    <dgm:cxn modelId="{479672CE-2135-4C96-90DE-0AF827B53775}" type="presOf" srcId="{481B1A42-1DAB-4BED-8F94-CAECC01418A3}" destId="{ECAF0274-E293-466C-9F62-0DA7A342FAE3}" srcOrd="0" destOrd="0" presId="urn:microsoft.com/office/officeart/2018/2/layout/IconVerticalSolidList"/>
    <dgm:cxn modelId="{DC6DC2E1-62DD-4A0D-915C-D23829BC42BD}" type="presOf" srcId="{6003CAA8-470C-4BCE-8D2D-028A61EBCF1B}" destId="{C9C19CBC-45A9-48FE-8EAA-50309FAFBD73}" srcOrd="0" destOrd="0" presId="urn:microsoft.com/office/officeart/2018/2/layout/IconVerticalSolidList"/>
    <dgm:cxn modelId="{200787E7-C5FA-41D9-B957-8DB8B9FC70CC}" srcId="{A0AC7F7C-00B0-47FE-96D4-1C216C8EC204}" destId="{481B1A42-1DAB-4BED-8F94-CAECC01418A3}" srcOrd="2" destOrd="0" parTransId="{2EC96E06-0B87-4040-9C1B-22DCD3E821D4}" sibTransId="{560A1C07-15B1-4F2C-88C7-1A28467C9DF9}"/>
    <dgm:cxn modelId="{C84931F4-F4E1-4F99-B5AB-BB42F30FCCDD}" type="presOf" srcId="{4C3670D6-C8BD-41F6-8E07-FFE3D03825AC}" destId="{8D42D2FC-2EA6-47CF-BB7B-107948BC09CC}" srcOrd="0" destOrd="0" presId="urn:microsoft.com/office/officeart/2018/2/layout/IconVerticalSolidList"/>
    <dgm:cxn modelId="{CB627D8B-9F69-4111-B9C4-2591B6974C30}" type="presParOf" srcId="{4DC57A39-E844-4461-9D56-24B05A011552}" destId="{DE95872A-BA0D-426B-A1F0-E68186EA924B}" srcOrd="0" destOrd="0" presId="urn:microsoft.com/office/officeart/2018/2/layout/IconVerticalSolidList"/>
    <dgm:cxn modelId="{AEEB2A93-C4FC-4EA6-AFC8-BDFA64523E5D}" type="presParOf" srcId="{DE95872A-BA0D-426B-A1F0-E68186EA924B}" destId="{2AD93331-1C48-4870-BEF2-D2695D7EBED4}" srcOrd="0" destOrd="0" presId="urn:microsoft.com/office/officeart/2018/2/layout/IconVerticalSolidList"/>
    <dgm:cxn modelId="{CEED260A-7951-4F65-8145-CF2418617F42}" type="presParOf" srcId="{DE95872A-BA0D-426B-A1F0-E68186EA924B}" destId="{9373EF20-BD96-492B-B7A6-0389D960277F}" srcOrd="1" destOrd="0" presId="urn:microsoft.com/office/officeart/2018/2/layout/IconVerticalSolidList"/>
    <dgm:cxn modelId="{384B1691-D623-4720-809B-BF73888903DC}" type="presParOf" srcId="{DE95872A-BA0D-426B-A1F0-E68186EA924B}" destId="{6A9CE6FD-B1F5-4BB9-B9A7-1059FA3CCF03}" srcOrd="2" destOrd="0" presId="urn:microsoft.com/office/officeart/2018/2/layout/IconVerticalSolidList"/>
    <dgm:cxn modelId="{A9C937A5-00EB-4566-BFC2-B8308BACF74A}" type="presParOf" srcId="{DE95872A-BA0D-426B-A1F0-E68186EA924B}" destId="{8D42D2FC-2EA6-47CF-BB7B-107948BC09CC}" srcOrd="3" destOrd="0" presId="urn:microsoft.com/office/officeart/2018/2/layout/IconVerticalSolidList"/>
    <dgm:cxn modelId="{CC5833B4-9BF4-4625-B032-D0B17E414030}" type="presParOf" srcId="{4DC57A39-E844-4461-9D56-24B05A011552}" destId="{ABCA8568-C058-4EC6-9A4A-3961FA135F0D}" srcOrd="1" destOrd="0" presId="urn:microsoft.com/office/officeart/2018/2/layout/IconVerticalSolidList"/>
    <dgm:cxn modelId="{D50CBE21-1D82-4458-B454-C873C9A3FBFA}" type="presParOf" srcId="{4DC57A39-E844-4461-9D56-24B05A011552}" destId="{D702BB5F-7F10-4B9A-BEE3-F0A620A50F25}" srcOrd="2" destOrd="0" presId="urn:microsoft.com/office/officeart/2018/2/layout/IconVerticalSolidList"/>
    <dgm:cxn modelId="{47F877D0-3165-4FC0-A6BB-1675F0C24ED4}" type="presParOf" srcId="{D702BB5F-7F10-4B9A-BEE3-F0A620A50F25}" destId="{B8DAF23A-9F95-4577-B3A5-C5E3110D7E3F}" srcOrd="0" destOrd="0" presId="urn:microsoft.com/office/officeart/2018/2/layout/IconVerticalSolidList"/>
    <dgm:cxn modelId="{6F2E8439-D095-46A6-AA15-939D266807C1}" type="presParOf" srcId="{D702BB5F-7F10-4B9A-BEE3-F0A620A50F25}" destId="{8CEBB128-613B-4AA7-82D6-CE2D06091C57}" srcOrd="1" destOrd="0" presId="urn:microsoft.com/office/officeart/2018/2/layout/IconVerticalSolidList"/>
    <dgm:cxn modelId="{33E277A3-6A5E-43D7-BEF9-02BF5CA1FE94}" type="presParOf" srcId="{D702BB5F-7F10-4B9A-BEE3-F0A620A50F25}" destId="{453F3792-3B41-4D62-B7D4-39D76238D609}" srcOrd="2" destOrd="0" presId="urn:microsoft.com/office/officeart/2018/2/layout/IconVerticalSolidList"/>
    <dgm:cxn modelId="{93426B25-25D7-4E91-BECE-0090140A241C}" type="presParOf" srcId="{D702BB5F-7F10-4B9A-BEE3-F0A620A50F25}" destId="{C9C19CBC-45A9-48FE-8EAA-50309FAFBD73}" srcOrd="3" destOrd="0" presId="urn:microsoft.com/office/officeart/2018/2/layout/IconVerticalSolidList"/>
    <dgm:cxn modelId="{D09A2E88-8F46-4C51-8447-FD32EC07CB12}" type="presParOf" srcId="{4DC57A39-E844-4461-9D56-24B05A011552}" destId="{ACE1A0BF-058D-4C4F-A2C3-2013D1243B2A}" srcOrd="3" destOrd="0" presId="urn:microsoft.com/office/officeart/2018/2/layout/IconVerticalSolidList"/>
    <dgm:cxn modelId="{56DE0D92-036B-4492-95FF-22EE63BF9520}" type="presParOf" srcId="{4DC57A39-E844-4461-9D56-24B05A011552}" destId="{DE275283-6BC2-49A4-8A2E-01EBD247C350}" srcOrd="4" destOrd="0" presId="urn:microsoft.com/office/officeart/2018/2/layout/IconVerticalSolidList"/>
    <dgm:cxn modelId="{18279903-67CA-4E71-AD9B-241AC02EE01E}" type="presParOf" srcId="{DE275283-6BC2-49A4-8A2E-01EBD247C350}" destId="{767C88AC-9ABF-4517-A658-AE743DDF6597}" srcOrd="0" destOrd="0" presId="urn:microsoft.com/office/officeart/2018/2/layout/IconVerticalSolidList"/>
    <dgm:cxn modelId="{AC2FA21F-4B27-4A8D-81CD-1FA163BECB0C}" type="presParOf" srcId="{DE275283-6BC2-49A4-8A2E-01EBD247C350}" destId="{9F544327-3C82-4010-B560-FC8549CCC6E9}" srcOrd="1" destOrd="0" presId="urn:microsoft.com/office/officeart/2018/2/layout/IconVerticalSolidList"/>
    <dgm:cxn modelId="{33F4B80F-5115-484C-97CB-3DEF3291C811}" type="presParOf" srcId="{DE275283-6BC2-49A4-8A2E-01EBD247C350}" destId="{DD0933E1-04BA-481B-B646-2C1639CCF1BF}" srcOrd="2" destOrd="0" presId="urn:microsoft.com/office/officeart/2018/2/layout/IconVerticalSolidList"/>
    <dgm:cxn modelId="{2921A270-CD20-4DF8-AE42-56724349D8E3}" type="presParOf" srcId="{DE275283-6BC2-49A4-8A2E-01EBD247C350}" destId="{ECAF0274-E293-466C-9F62-0DA7A342FAE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AAFB6D-7BF6-42BB-9E00-24C5147FCF4A}">
      <dsp:nvSpPr>
        <dsp:cNvPr id="0" name=""/>
        <dsp:cNvSpPr/>
      </dsp:nvSpPr>
      <dsp:spPr>
        <a:xfrm>
          <a:off x="5514975" y="1519964"/>
          <a:ext cx="3677873" cy="6383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154"/>
              </a:lnTo>
              <a:lnTo>
                <a:pt x="3677873" y="319154"/>
              </a:lnTo>
              <a:lnTo>
                <a:pt x="3677873" y="638308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BE42E-34FA-4F9C-804E-0298E0AC8EE8}">
      <dsp:nvSpPr>
        <dsp:cNvPr id="0" name=""/>
        <dsp:cNvSpPr/>
      </dsp:nvSpPr>
      <dsp:spPr>
        <a:xfrm>
          <a:off x="5469254" y="1519964"/>
          <a:ext cx="91440" cy="6383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38308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E7F8ED-A120-4F20-A1AE-F7C6C2CC2630}">
      <dsp:nvSpPr>
        <dsp:cNvPr id="0" name=""/>
        <dsp:cNvSpPr/>
      </dsp:nvSpPr>
      <dsp:spPr>
        <a:xfrm>
          <a:off x="1837101" y="1519964"/>
          <a:ext cx="3677873" cy="638308"/>
        </a:xfrm>
        <a:custGeom>
          <a:avLst/>
          <a:gdLst/>
          <a:ahLst/>
          <a:cxnLst/>
          <a:rect l="0" t="0" r="0" b="0"/>
          <a:pathLst>
            <a:path>
              <a:moveTo>
                <a:pt x="3677873" y="0"/>
              </a:moveTo>
              <a:lnTo>
                <a:pt x="3677873" y="319154"/>
              </a:lnTo>
              <a:lnTo>
                <a:pt x="0" y="319154"/>
              </a:lnTo>
              <a:lnTo>
                <a:pt x="0" y="638308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7C12DD-C67F-47A0-8CA0-7A13B8EF64C2}">
      <dsp:nvSpPr>
        <dsp:cNvPr id="0" name=""/>
        <dsp:cNvSpPr/>
      </dsp:nvSpPr>
      <dsp:spPr>
        <a:xfrm>
          <a:off x="3995192" y="182"/>
          <a:ext cx="3039564" cy="15197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/>
            <a:t>Machine Learning</a:t>
          </a:r>
          <a:endParaRPr lang="en-US" sz="3900" kern="1200" dirty="0"/>
        </a:p>
      </dsp:txBody>
      <dsp:txXfrm>
        <a:off x="3995192" y="182"/>
        <a:ext cx="3039564" cy="1519782"/>
      </dsp:txXfrm>
    </dsp:sp>
    <dsp:sp modelId="{36081CB4-D365-4CCF-81C9-DE9559FAF7C8}">
      <dsp:nvSpPr>
        <dsp:cNvPr id="0" name=""/>
        <dsp:cNvSpPr/>
      </dsp:nvSpPr>
      <dsp:spPr>
        <a:xfrm>
          <a:off x="317319" y="2158273"/>
          <a:ext cx="3039564" cy="15197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/>
            <a:t>Supervised Learning</a:t>
          </a:r>
          <a:endParaRPr lang="en-US" sz="3900" kern="1200" dirty="0"/>
        </a:p>
      </dsp:txBody>
      <dsp:txXfrm>
        <a:off x="317319" y="2158273"/>
        <a:ext cx="3039564" cy="1519782"/>
      </dsp:txXfrm>
    </dsp:sp>
    <dsp:sp modelId="{2E33D548-D036-4A87-9A45-0EF5DFFCF125}">
      <dsp:nvSpPr>
        <dsp:cNvPr id="0" name=""/>
        <dsp:cNvSpPr/>
      </dsp:nvSpPr>
      <dsp:spPr>
        <a:xfrm>
          <a:off x="3995192" y="2158273"/>
          <a:ext cx="3039564" cy="15197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/>
            <a:t>Unsupervised Learning</a:t>
          </a:r>
          <a:endParaRPr lang="en-US" sz="3900" kern="1200" dirty="0"/>
        </a:p>
      </dsp:txBody>
      <dsp:txXfrm>
        <a:off x="3995192" y="2158273"/>
        <a:ext cx="3039564" cy="1519782"/>
      </dsp:txXfrm>
    </dsp:sp>
    <dsp:sp modelId="{38F3459C-4507-45EA-B49E-A81BE9754DBB}">
      <dsp:nvSpPr>
        <dsp:cNvPr id="0" name=""/>
        <dsp:cNvSpPr/>
      </dsp:nvSpPr>
      <dsp:spPr>
        <a:xfrm>
          <a:off x="7673065" y="2158273"/>
          <a:ext cx="3039564" cy="15197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/>
            <a:t>Reinforcement Learning</a:t>
          </a:r>
          <a:endParaRPr lang="en-US" sz="3900" kern="1200" dirty="0"/>
        </a:p>
      </dsp:txBody>
      <dsp:txXfrm>
        <a:off x="7673065" y="2158273"/>
        <a:ext cx="3039564" cy="15197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D93331-1C48-4870-BEF2-D2695D7EBED4}">
      <dsp:nvSpPr>
        <dsp:cNvPr id="0" name=""/>
        <dsp:cNvSpPr/>
      </dsp:nvSpPr>
      <dsp:spPr>
        <a:xfrm>
          <a:off x="0" y="574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73EF20-BD96-492B-B7A6-0389D960277F}">
      <dsp:nvSpPr>
        <dsp:cNvPr id="0" name=""/>
        <dsp:cNvSpPr/>
      </dsp:nvSpPr>
      <dsp:spPr>
        <a:xfrm>
          <a:off x="406904" y="303230"/>
          <a:ext cx="739825" cy="7398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42D2FC-2EA6-47CF-BB7B-107948BC09CC}">
      <dsp:nvSpPr>
        <dsp:cNvPr id="0" name=""/>
        <dsp:cNvSpPr/>
      </dsp:nvSpPr>
      <dsp:spPr>
        <a:xfrm>
          <a:off x="1553633" y="574"/>
          <a:ext cx="545873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Neural combinatorial optimization combines deep learning with algorithmics, which I find interesting</a:t>
          </a:r>
          <a:endParaRPr lang="en-US" sz="2500" kern="1200"/>
        </a:p>
      </dsp:txBody>
      <dsp:txXfrm>
        <a:off x="1553633" y="574"/>
        <a:ext cx="5458736" cy="1345137"/>
      </dsp:txXfrm>
    </dsp:sp>
    <dsp:sp modelId="{B8DAF23A-9F95-4577-B3A5-C5E3110D7E3F}">
      <dsp:nvSpPr>
        <dsp:cNvPr id="0" name=""/>
        <dsp:cNvSpPr/>
      </dsp:nvSpPr>
      <dsp:spPr>
        <a:xfrm>
          <a:off x="0" y="1681996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EBB128-613B-4AA7-82D6-CE2D06091C57}">
      <dsp:nvSpPr>
        <dsp:cNvPr id="0" name=""/>
        <dsp:cNvSpPr/>
      </dsp:nvSpPr>
      <dsp:spPr>
        <a:xfrm>
          <a:off x="406904" y="1984652"/>
          <a:ext cx="739825" cy="7398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C19CBC-45A9-48FE-8EAA-50309FAFBD73}">
      <dsp:nvSpPr>
        <dsp:cNvPr id="0" name=""/>
        <dsp:cNvSpPr/>
      </dsp:nvSpPr>
      <dsp:spPr>
        <a:xfrm>
          <a:off x="1553633" y="1681996"/>
          <a:ext cx="545873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It’s not very popular, thus it’s possible to make some meaningful research</a:t>
          </a:r>
          <a:endParaRPr lang="en-US" sz="2500" kern="1200"/>
        </a:p>
      </dsp:txBody>
      <dsp:txXfrm>
        <a:off x="1553633" y="1681996"/>
        <a:ext cx="5458736" cy="1345137"/>
      </dsp:txXfrm>
    </dsp:sp>
    <dsp:sp modelId="{767C88AC-9ABF-4517-A658-AE743DDF6597}">
      <dsp:nvSpPr>
        <dsp:cNvPr id="0" name=""/>
        <dsp:cNvSpPr/>
      </dsp:nvSpPr>
      <dsp:spPr>
        <a:xfrm>
          <a:off x="0" y="3363418"/>
          <a:ext cx="7012370" cy="13451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544327-3C82-4010-B560-FC8549CCC6E9}">
      <dsp:nvSpPr>
        <dsp:cNvPr id="0" name=""/>
        <dsp:cNvSpPr/>
      </dsp:nvSpPr>
      <dsp:spPr>
        <a:xfrm>
          <a:off x="406904" y="3666074"/>
          <a:ext cx="739825" cy="7398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F0274-E293-466C-9F62-0DA7A342FAE3}">
      <dsp:nvSpPr>
        <dsp:cNvPr id="0" name=""/>
        <dsp:cNvSpPr/>
      </dsp:nvSpPr>
      <dsp:spPr>
        <a:xfrm>
          <a:off x="1553633" y="3363418"/>
          <a:ext cx="545873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Its effects can be easily applied in real-life scenarios</a:t>
          </a:r>
          <a:endParaRPr lang="en-US" sz="2500" kern="1200"/>
        </a:p>
      </dsp:txBody>
      <dsp:txXfrm>
        <a:off x="1553633" y="3363418"/>
        <a:ext cx="5458736" cy="13451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e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272862-C5B7-4C36-A7F2-DC3760D4166E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1B1213-C65A-4934-A304-2DBAC3C82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2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Cześć</a:t>
            </a:r>
            <a:r>
              <a:rPr lang="en-GB" dirty="0"/>
              <a:t> </a:t>
            </a:r>
            <a:r>
              <a:rPr lang="en-GB" dirty="0" err="1"/>
              <a:t>wszystkim</a:t>
            </a:r>
            <a:r>
              <a:rPr lang="en-GB" dirty="0"/>
              <a:t>, </a:t>
            </a:r>
            <a:r>
              <a:rPr lang="en-GB" dirty="0" err="1"/>
              <a:t>nazywam</a:t>
            </a:r>
            <a:r>
              <a:rPr lang="en-GB" dirty="0"/>
              <a:t> </a:t>
            </a:r>
            <a:r>
              <a:rPr lang="en-GB" dirty="0" err="1"/>
              <a:t>się</a:t>
            </a:r>
            <a:r>
              <a:rPr lang="en-GB" dirty="0"/>
              <a:t> Michał Filipiuk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opowiem</a:t>
            </a:r>
            <a:r>
              <a:rPr lang="en-GB" dirty="0"/>
              <a:t> </a:t>
            </a:r>
            <a:r>
              <a:rPr lang="en-GB" dirty="0" err="1"/>
              <a:t>Wam</a:t>
            </a:r>
            <a:r>
              <a:rPr lang="en-GB" dirty="0"/>
              <a:t> </a:t>
            </a:r>
            <a:r>
              <a:rPr lang="en-GB" dirty="0" err="1"/>
              <a:t>dzisiaj</a:t>
            </a:r>
            <a:r>
              <a:rPr lang="en-GB" dirty="0"/>
              <a:t> troche o </a:t>
            </a:r>
            <a:r>
              <a:rPr lang="en-GB" dirty="0" err="1"/>
              <a:t>temacie</a:t>
            </a:r>
            <a:r>
              <a:rPr lang="en-GB" dirty="0"/>
              <a:t> </a:t>
            </a:r>
            <a:r>
              <a:rPr lang="en-GB" dirty="0" err="1"/>
              <a:t>mojej</a:t>
            </a:r>
            <a:r>
              <a:rPr lang="en-GB" dirty="0"/>
              <a:t> </a:t>
            </a:r>
            <a:r>
              <a:rPr lang="en-GB" dirty="0" err="1"/>
              <a:t>pracy</a:t>
            </a:r>
            <a:r>
              <a:rPr lang="en-GB" dirty="0"/>
              <a:t> </a:t>
            </a:r>
            <a:r>
              <a:rPr lang="en-GB" dirty="0" err="1"/>
              <a:t>magisterskiej</a:t>
            </a:r>
            <a:r>
              <a:rPr lang="en-GB" dirty="0"/>
              <a:t> </a:t>
            </a:r>
            <a:r>
              <a:rPr lang="en-GB" dirty="0" err="1"/>
              <a:t>zatytułowanej</a:t>
            </a:r>
            <a:r>
              <a:rPr lang="en-GB" dirty="0"/>
              <a:t> “</a:t>
            </a:r>
            <a:r>
              <a:rPr lang="pl-PL" dirty="0"/>
              <a:t>Analiza i porównanie algorytmów uczenia ze wzmocnieniem do optymalizacji tras przejazdu</a:t>
            </a:r>
            <a:r>
              <a:rPr lang="en-GB" dirty="0"/>
              <a:t>”. </a:t>
            </a:r>
            <a:r>
              <a:rPr lang="en-GB" dirty="0" err="1"/>
              <a:t>Pracę</a:t>
            </a:r>
            <a:r>
              <a:rPr lang="en-GB" dirty="0"/>
              <a:t> </a:t>
            </a:r>
            <a:r>
              <a:rPr lang="en-GB" dirty="0" err="1"/>
              <a:t>tę</a:t>
            </a:r>
            <a:r>
              <a:rPr lang="en-GB" dirty="0"/>
              <a:t> </a:t>
            </a:r>
            <a:r>
              <a:rPr lang="en-GB" dirty="0" err="1"/>
              <a:t>piszę</a:t>
            </a:r>
            <a:r>
              <a:rPr lang="en-GB" dirty="0"/>
              <a:t> pod </a:t>
            </a:r>
            <a:r>
              <a:rPr lang="en-GB" dirty="0" err="1"/>
              <a:t>nadzorem</a:t>
            </a:r>
            <a:r>
              <a:rPr lang="en-GB" dirty="0"/>
              <a:t> </a:t>
            </a:r>
            <a:r>
              <a:rPr lang="en-GB" dirty="0" err="1"/>
              <a:t>profesora</a:t>
            </a:r>
            <a:r>
              <a:rPr lang="en-GB" dirty="0"/>
              <a:t> </a:t>
            </a:r>
            <a:r>
              <a:rPr lang="en-GB" dirty="0" err="1"/>
              <a:t>Marka</a:t>
            </a:r>
            <a:r>
              <a:rPr lang="en-GB" dirty="0"/>
              <a:t> </a:t>
            </a:r>
            <a:r>
              <a:rPr lang="en-GB" dirty="0" err="1"/>
              <a:t>Cygana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08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Po co </a:t>
            </a:r>
            <a:r>
              <a:rPr lang="en-GB" dirty="0" err="1"/>
              <a:t>nam</a:t>
            </a:r>
            <a:r>
              <a:rPr lang="en-GB" dirty="0"/>
              <a:t> ten RL? </a:t>
            </a:r>
            <a:r>
              <a:rPr lang="en-GB" dirty="0" err="1"/>
              <a:t>Skoro</a:t>
            </a:r>
            <a:r>
              <a:rPr lang="en-GB" dirty="0"/>
              <a:t> problem ma </a:t>
            </a:r>
            <a:r>
              <a:rPr lang="en-GB" dirty="0" err="1"/>
              <a:t>złożoność</a:t>
            </a:r>
            <a:r>
              <a:rPr lang="en-GB" dirty="0"/>
              <a:t> </a:t>
            </a:r>
            <a:r>
              <a:rPr lang="en-GB" dirty="0" err="1"/>
              <a:t>wykładniczą</a:t>
            </a:r>
            <a:r>
              <a:rPr lang="en-GB" dirty="0"/>
              <a:t>, to </a:t>
            </a:r>
            <a:r>
              <a:rPr lang="en-GB" dirty="0" err="1"/>
              <a:t>zdobywanie</a:t>
            </a:r>
            <a:r>
              <a:rPr lang="en-GB" dirty="0"/>
              <a:t> </a:t>
            </a:r>
            <a:r>
              <a:rPr lang="en-GB" dirty="0" err="1"/>
              <a:t>poprawnych</a:t>
            </a:r>
            <a:r>
              <a:rPr lang="en-GB" dirty="0"/>
              <a:t> </a:t>
            </a:r>
            <a:r>
              <a:rPr lang="en-GB" dirty="0" err="1"/>
              <a:t>długości</a:t>
            </a:r>
            <a:r>
              <a:rPr lang="en-GB" dirty="0"/>
              <a:t> </a:t>
            </a:r>
            <a:r>
              <a:rPr lang="en-GB" dirty="0" err="1"/>
              <a:t>trasy</a:t>
            </a:r>
            <a:r>
              <a:rPr lang="en-GB" dirty="0"/>
              <a:t> </a:t>
            </a:r>
            <a:r>
              <a:rPr lang="en-GB" dirty="0" err="1"/>
              <a:t>dla</a:t>
            </a:r>
            <a:r>
              <a:rPr lang="en-GB" dirty="0"/>
              <a:t> </a:t>
            </a:r>
            <a:r>
              <a:rPr lang="en-GB" dirty="0" err="1"/>
              <a:t>każdego</a:t>
            </a:r>
            <a:r>
              <a:rPr lang="en-GB" dirty="0"/>
              <a:t> </a:t>
            </a:r>
            <a:r>
              <a:rPr lang="en-GB" dirty="0" err="1"/>
              <a:t>pojedynczego</a:t>
            </a:r>
            <a:r>
              <a:rPr lang="en-GB" dirty="0"/>
              <a:t> </a:t>
            </a:r>
            <a:r>
              <a:rPr lang="en-GB" dirty="0" err="1"/>
              <a:t>przykładu</a:t>
            </a:r>
            <a:r>
              <a:rPr lang="en-GB" dirty="0"/>
              <a:t> jest </a:t>
            </a:r>
            <a:r>
              <a:rPr lang="en-GB" dirty="0" err="1"/>
              <a:t>zbyt</a:t>
            </a:r>
            <a:r>
              <a:rPr lang="en-GB" dirty="0"/>
              <a:t> </a:t>
            </a:r>
            <a:r>
              <a:rPr lang="en-GB" dirty="0" err="1"/>
              <a:t>kosztowne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568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Czasem</a:t>
            </a:r>
            <a:r>
              <a:rPr lang="en-GB" dirty="0"/>
              <a:t> </a:t>
            </a:r>
            <a:r>
              <a:rPr lang="en-GB" dirty="0" err="1"/>
              <a:t>jako</a:t>
            </a:r>
            <a:r>
              <a:rPr lang="en-GB" dirty="0"/>
              <a:t> b </a:t>
            </a:r>
            <a:r>
              <a:rPr lang="en-GB" dirty="0" err="1"/>
              <a:t>daje</a:t>
            </a:r>
            <a:r>
              <a:rPr lang="en-GB" dirty="0"/>
              <a:t> </a:t>
            </a:r>
            <a:r>
              <a:rPr lang="en-GB" dirty="0" err="1"/>
              <a:t>się</a:t>
            </a:r>
            <a:r>
              <a:rPr lang="en-GB" dirty="0"/>
              <a:t> po </a:t>
            </a:r>
            <a:r>
              <a:rPr lang="en-GB" dirty="0" err="1"/>
              <a:t>prostu</a:t>
            </a:r>
            <a:r>
              <a:rPr lang="en-GB" dirty="0"/>
              <a:t> </a:t>
            </a:r>
            <a:r>
              <a:rPr lang="en-GB" dirty="0" err="1"/>
              <a:t>średnią</a:t>
            </a:r>
            <a:r>
              <a:rPr lang="en-GB" dirty="0"/>
              <a:t> </a:t>
            </a:r>
            <a:r>
              <a:rPr lang="en-GB" dirty="0" err="1"/>
              <a:t>ruchomą</a:t>
            </a:r>
            <a:r>
              <a:rPr lang="en-GB" dirty="0"/>
              <a:t> z </a:t>
            </a:r>
            <a:r>
              <a:rPr lang="en-GB" dirty="0" err="1"/>
              <a:t>ostatnich</a:t>
            </a:r>
            <a:r>
              <a:rPr lang="en-GB" dirty="0"/>
              <a:t> </a:t>
            </a:r>
            <a:r>
              <a:rPr lang="en-GB" dirty="0" err="1"/>
              <a:t>próbek</a:t>
            </a:r>
            <a:r>
              <a:rPr lang="en-GB" dirty="0"/>
              <a:t>, ale </a:t>
            </a:r>
            <a:r>
              <a:rPr lang="en-GB" dirty="0" err="1"/>
              <a:t>nie</a:t>
            </a:r>
            <a:r>
              <a:rPr lang="en-GB" dirty="0"/>
              <a:t> jest to </a:t>
            </a:r>
            <a:r>
              <a:rPr lang="en-GB" dirty="0" err="1"/>
              <a:t>wskazane</a:t>
            </a:r>
            <a:r>
              <a:rPr lang="en-GB" dirty="0"/>
              <a:t> </a:t>
            </a:r>
            <a:r>
              <a:rPr lang="en-GB" dirty="0" err="1"/>
              <a:t>gdyż</a:t>
            </a:r>
            <a:r>
              <a:rPr lang="en-GB" dirty="0"/>
              <a:t> </a:t>
            </a:r>
            <a:r>
              <a:rPr lang="en-GB" dirty="0" err="1"/>
              <a:t>przykłady</a:t>
            </a:r>
            <a:r>
              <a:rPr lang="en-GB" dirty="0"/>
              <a:t> </a:t>
            </a:r>
            <a:r>
              <a:rPr lang="en-GB" dirty="0" err="1"/>
              <a:t>mogą</a:t>
            </a:r>
            <a:r>
              <a:rPr lang="en-GB" dirty="0"/>
              <a:t> </a:t>
            </a:r>
            <a:r>
              <a:rPr lang="en-GB" dirty="0" err="1"/>
              <a:t>się</a:t>
            </a:r>
            <a:r>
              <a:rPr lang="en-GB" dirty="0"/>
              <a:t> </a:t>
            </a:r>
            <a:r>
              <a:rPr lang="en-GB" dirty="0" err="1"/>
              <a:t>różnić</a:t>
            </a:r>
            <a:r>
              <a:rPr lang="en-GB" dirty="0"/>
              <a:t> </a:t>
            </a:r>
            <a:r>
              <a:rPr lang="en-GB" dirty="0" err="1"/>
              <a:t>znacząco</a:t>
            </a:r>
            <a:r>
              <a:rPr lang="en-GB" dirty="0"/>
              <a:t> </a:t>
            </a:r>
            <a:r>
              <a:rPr lang="en-GB" dirty="0" err="1"/>
              <a:t>długością</a:t>
            </a:r>
            <a:r>
              <a:rPr lang="en-GB" dirty="0"/>
              <a:t>, </a:t>
            </a:r>
            <a:r>
              <a:rPr lang="en-GB" dirty="0" err="1"/>
              <a:t>więc</a:t>
            </a:r>
            <a:r>
              <a:rPr lang="en-GB" dirty="0"/>
              <a:t> </a:t>
            </a:r>
            <a:r>
              <a:rPr lang="en-GB" dirty="0" err="1"/>
              <a:t>mamy</a:t>
            </a:r>
            <a:r>
              <a:rPr lang="en-GB" dirty="0"/>
              <a:t> problem </a:t>
            </a:r>
            <a:r>
              <a:rPr lang="en-GB" dirty="0" err="1"/>
              <a:t>kiedy</a:t>
            </a:r>
            <a:r>
              <a:rPr lang="en-GB" dirty="0"/>
              <a:t> </a:t>
            </a:r>
            <a:r>
              <a:rPr lang="en-GB" dirty="0" err="1"/>
              <a:t>optymalna</a:t>
            </a:r>
            <a:r>
              <a:rPr lang="en-GB" dirty="0"/>
              <a:t> </a:t>
            </a:r>
            <a:r>
              <a:rPr lang="en-GB" dirty="0" err="1"/>
              <a:t>trasa</a:t>
            </a:r>
            <a:r>
              <a:rPr lang="en-GB" dirty="0"/>
              <a:t> jest </a:t>
            </a:r>
            <a:r>
              <a:rPr lang="en-GB" dirty="0" err="1"/>
              <a:t>większa</a:t>
            </a:r>
            <a:r>
              <a:rPr lang="en-GB" dirty="0"/>
              <a:t> </a:t>
            </a:r>
            <a:r>
              <a:rPr lang="en-GB" dirty="0" err="1"/>
              <a:t>niż</a:t>
            </a:r>
            <a:r>
              <a:rPr lang="en-GB" dirty="0"/>
              <a:t> baseline, </a:t>
            </a:r>
            <a:r>
              <a:rPr lang="en-GB" dirty="0" err="1"/>
              <a:t>bo</a:t>
            </a:r>
            <a:r>
              <a:rPr lang="en-GB" dirty="0"/>
              <a:t> to </a:t>
            </a:r>
            <a:r>
              <a:rPr lang="en-GB" dirty="0" err="1"/>
              <a:t>psuje</a:t>
            </a:r>
            <a:r>
              <a:rPr lang="en-GB" dirty="0"/>
              <a:t> </a:t>
            </a:r>
            <a:r>
              <a:rPr lang="en-GB" dirty="0" err="1"/>
              <a:t>nam</a:t>
            </a:r>
            <a:r>
              <a:rPr lang="en-GB" dirty="0"/>
              <a:t> </a:t>
            </a:r>
            <a:r>
              <a:rPr lang="en-GB" dirty="0" err="1"/>
              <a:t>proces</a:t>
            </a:r>
            <a:r>
              <a:rPr lang="en-GB" dirty="0"/>
              <a:t> </a:t>
            </a:r>
            <a:r>
              <a:rPr lang="en-GB" dirty="0" err="1"/>
              <a:t>uczenia</a:t>
            </a:r>
            <a:endParaRPr lang="en-GB" dirty="0"/>
          </a:p>
          <a:p>
            <a:endParaRPr lang="en-GB" dirty="0"/>
          </a:p>
          <a:p>
            <a:r>
              <a:rPr lang="en-GB" dirty="0"/>
              <a:t>Baseline </a:t>
            </a:r>
            <a:r>
              <a:rPr lang="en-GB" dirty="0" err="1"/>
              <a:t>uczy</a:t>
            </a:r>
            <a:r>
              <a:rPr lang="en-GB" dirty="0"/>
              <a:t> </a:t>
            </a:r>
            <a:r>
              <a:rPr lang="en-GB" dirty="0" err="1"/>
              <a:t>się</a:t>
            </a:r>
            <a:r>
              <a:rPr lang="en-GB" dirty="0"/>
              <a:t> </a:t>
            </a:r>
            <a:r>
              <a:rPr lang="en-GB" dirty="0" err="1"/>
              <a:t>poprzez</a:t>
            </a:r>
            <a:r>
              <a:rPr lang="en-GB" dirty="0"/>
              <a:t> </a:t>
            </a:r>
            <a:r>
              <a:rPr lang="en-GB" dirty="0" err="1"/>
              <a:t>średni</a:t>
            </a:r>
            <a:r>
              <a:rPr lang="en-GB" dirty="0"/>
              <a:t> </a:t>
            </a:r>
            <a:r>
              <a:rPr lang="en-GB" dirty="0" err="1"/>
              <a:t>błąd</a:t>
            </a:r>
            <a:r>
              <a:rPr lang="en-GB" dirty="0"/>
              <a:t> </a:t>
            </a:r>
            <a:r>
              <a:rPr lang="en-GB" dirty="0" err="1"/>
              <a:t>kwadratowy</a:t>
            </a:r>
            <a:r>
              <a:rPr lang="en-GB" dirty="0"/>
              <a:t> </a:t>
            </a:r>
            <a:r>
              <a:rPr lang="en-GB" dirty="0" err="1"/>
              <a:t>oznaczony</a:t>
            </a:r>
            <a:r>
              <a:rPr lang="en-GB" dirty="0"/>
              <a:t> </a:t>
            </a:r>
            <a:r>
              <a:rPr lang="en-GB" dirty="0" err="1"/>
              <a:t>tutaj</a:t>
            </a:r>
            <a:r>
              <a:rPr lang="en-GB" dirty="0"/>
              <a:t> </a:t>
            </a:r>
            <a:r>
              <a:rPr lang="en-GB" dirty="0" err="1"/>
              <a:t>przez</a:t>
            </a:r>
            <a:r>
              <a:rPr lang="en-GB" dirty="0"/>
              <a:t> </a:t>
            </a:r>
            <a:r>
              <a:rPr lang="en-GB" dirty="0" err="1"/>
              <a:t>L_v</a:t>
            </a:r>
            <a:r>
              <a:rPr lang="en-GB" dirty="0"/>
              <a:t>. </a:t>
            </a:r>
          </a:p>
          <a:p>
            <a:r>
              <a:rPr lang="en-GB" dirty="0"/>
              <a:t>A jak </a:t>
            </a:r>
            <a:r>
              <a:rPr lang="en-GB" dirty="0" err="1"/>
              <a:t>sam</a:t>
            </a:r>
            <a:r>
              <a:rPr lang="en-GB" dirty="0"/>
              <a:t> baseline w </a:t>
            </a:r>
            <a:r>
              <a:rPr lang="en-GB" dirty="0" err="1"/>
              <a:t>ogóle</a:t>
            </a:r>
            <a:r>
              <a:rPr lang="en-GB" dirty="0"/>
              <a:t> </a:t>
            </a:r>
            <a:r>
              <a:rPr lang="en-GB" dirty="0" err="1"/>
              <a:t>wygląda</a:t>
            </a:r>
            <a:r>
              <a:rPr lang="en-GB" dirty="0"/>
              <a:t>: </a:t>
            </a:r>
            <a:r>
              <a:rPr lang="en-GB" dirty="0" err="1"/>
              <a:t>mamy</a:t>
            </a:r>
            <a:r>
              <a:rPr lang="en-GB" dirty="0"/>
              <a:t> </a:t>
            </a:r>
            <a:r>
              <a:rPr lang="en-GB" dirty="0" err="1"/>
              <a:t>taki</a:t>
            </a:r>
            <a:r>
              <a:rPr lang="en-GB" dirty="0"/>
              <a:t> </a:t>
            </a:r>
            <a:r>
              <a:rPr lang="en-GB" dirty="0" err="1"/>
              <a:t>sam</a:t>
            </a:r>
            <a:r>
              <a:rPr lang="en-GB" dirty="0"/>
              <a:t> encoder jak w pointer network, </a:t>
            </a:r>
            <a:r>
              <a:rPr lang="en-GB" dirty="0" err="1"/>
              <a:t>następnie</a:t>
            </a:r>
            <a:r>
              <a:rPr lang="en-GB" dirty="0"/>
              <a:t> </a:t>
            </a:r>
            <a:r>
              <a:rPr lang="en-GB" dirty="0" err="1"/>
              <a:t>zamiast</a:t>
            </a:r>
            <a:r>
              <a:rPr lang="en-GB" dirty="0"/>
              <a:t> </a:t>
            </a:r>
            <a:r>
              <a:rPr lang="en-GB" dirty="0" err="1"/>
              <a:t>decodera</a:t>
            </a:r>
            <a:r>
              <a:rPr lang="en-GB" dirty="0"/>
              <a:t> </a:t>
            </a:r>
            <a:r>
              <a:rPr lang="en-GB" dirty="0" err="1"/>
              <a:t>mamy</a:t>
            </a:r>
            <a:r>
              <a:rPr lang="en-GB" dirty="0"/>
              <a:t> </a:t>
            </a:r>
            <a:r>
              <a:rPr lang="en-GB" dirty="0" err="1"/>
              <a:t>nowy</a:t>
            </a:r>
            <a:r>
              <a:rPr lang="en-GB" dirty="0"/>
              <a:t> block LSTM do </a:t>
            </a:r>
            <a:r>
              <a:rPr lang="en-GB" dirty="0" err="1"/>
              <a:t>procesowania</a:t>
            </a:r>
            <a:r>
              <a:rPr lang="en-GB" dirty="0"/>
              <a:t> </a:t>
            </a:r>
            <a:r>
              <a:rPr lang="en-GB" dirty="0" err="1"/>
              <a:t>zencodowanego</a:t>
            </a:r>
            <a:r>
              <a:rPr lang="en-GB" dirty="0"/>
              <a:t> </a:t>
            </a:r>
            <a:r>
              <a:rPr lang="en-GB" dirty="0" err="1"/>
              <a:t>wejścia</a:t>
            </a:r>
            <a:r>
              <a:rPr lang="en-GB" dirty="0"/>
              <a:t> </a:t>
            </a:r>
            <a:r>
              <a:rPr lang="en-GB" dirty="0" err="1"/>
              <a:t>poprzez</a:t>
            </a:r>
            <a:r>
              <a:rPr lang="en-GB" dirty="0"/>
              <a:t> </a:t>
            </a:r>
            <a:r>
              <a:rPr lang="en-GB" dirty="0" err="1"/>
              <a:t>glimpsy</a:t>
            </a:r>
            <a:r>
              <a:rPr lang="en-GB" dirty="0"/>
              <a:t> I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koniec</a:t>
            </a:r>
            <a:r>
              <a:rPr lang="en-GB" dirty="0"/>
              <a:t> </a:t>
            </a:r>
            <a:r>
              <a:rPr lang="en-GB" dirty="0" err="1"/>
              <a:t>dwuwarstwową</a:t>
            </a:r>
            <a:r>
              <a:rPr lang="en-GB" dirty="0"/>
              <a:t> </a:t>
            </a:r>
            <a:r>
              <a:rPr lang="en-GB" dirty="0" err="1"/>
              <a:t>sieć</a:t>
            </a:r>
            <a:r>
              <a:rPr lang="en-GB" dirty="0"/>
              <a:t> fully connected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6173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Teraz</a:t>
            </a:r>
            <a:r>
              <a:rPr lang="en-GB" dirty="0"/>
              <a:t> do </a:t>
            </a:r>
            <a:r>
              <a:rPr lang="en-GB" dirty="0" err="1"/>
              <a:t>ewaluacji</a:t>
            </a:r>
            <a:r>
              <a:rPr lang="en-GB" dirty="0"/>
              <a:t> </a:t>
            </a:r>
            <a:r>
              <a:rPr lang="en-GB" dirty="0" err="1"/>
              <a:t>nie</a:t>
            </a:r>
            <a:r>
              <a:rPr lang="en-GB" dirty="0"/>
              <a:t> jest </a:t>
            </a:r>
            <a:r>
              <a:rPr lang="en-GB" dirty="0" err="1"/>
              <a:t>proponowane</a:t>
            </a:r>
            <a:r>
              <a:rPr lang="en-GB" dirty="0"/>
              <a:t> beam search a </a:t>
            </a:r>
            <a:r>
              <a:rPr lang="en-GB" dirty="0" err="1"/>
              <a:t>będzie</a:t>
            </a:r>
            <a:r>
              <a:rPr lang="en-GB" dirty="0"/>
              <a:t> </a:t>
            </a:r>
            <a:r>
              <a:rPr lang="en-GB" dirty="0" err="1"/>
              <a:t>podejście</a:t>
            </a:r>
            <a:r>
              <a:rPr lang="en-GB" dirty="0"/>
              <a:t> </a:t>
            </a:r>
            <a:r>
              <a:rPr lang="en-GB" dirty="0" err="1"/>
              <a:t>zachłanne</a:t>
            </a:r>
            <a:r>
              <a:rPr lang="en-GB" dirty="0"/>
              <a:t>, </a:t>
            </a:r>
            <a:r>
              <a:rPr lang="en-GB" dirty="0" err="1"/>
              <a:t>zachłanne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16 </a:t>
            </a:r>
            <a:r>
              <a:rPr lang="en-GB" dirty="0" err="1"/>
              <a:t>różnych</a:t>
            </a:r>
            <a:r>
              <a:rPr lang="en-GB" dirty="0"/>
              <a:t> </a:t>
            </a:r>
            <a:r>
              <a:rPr lang="en-GB" dirty="0" err="1"/>
              <a:t>modelach</a:t>
            </a:r>
            <a:r>
              <a:rPr lang="en-GB" dirty="0"/>
              <a:t>, sampling to po </a:t>
            </a:r>
            <a:r>
              <a:rPr lang="en-GB" dirty="0" err="1"/>
              <a:t>prostu</a:t>
            </a:r>
            <a:r>
              <a:rPr lang="en-GB" dirty="0"/>
              <a:t> </a:t>
            </a:r>
            <a:r>
              <a:rPr lang="en-GB" dirty="0" err="1"/>
              <a:t>próbkowanie</a:t>
            </a:r>
            <a:r>
              <a:rPr lang="en-GB" dirty="0"/>
              <a:t> z </a:t>
            </a:r>
            <a:r>
              <a:rPr lang="en-GB" dirty="0" err="1"/>
              <a:t>prawdopodobieństw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zostaje</a:t>
            </a:r>
            <a:r>
              <a:rPr lang="en-GB" dirty="0"/>
              <a:t> AS </a:t>
            </a:r>
            <a:r>
              <a:rPr lang="en-GB" dirty="0" err="1"/>
              <a:t>czyli</a:t>
            </a:r>
            <a:r>
              <a:rPr lang="en-GB" dirty="0"/>
              <a:t> active search </a:t>
            </a:r>
            <a:r>
              <a:rPr lang="en-GB" dirty="0" err="1"/>
              <a:t>czyli</a:t>
            </a:r>
            <a:r>
              <a:rPr lang="en-GB" dirty="0"/>
              <a:t> overfitting do </a:t>
            </a:r>
            <a:r>
              <a:rPr lang="en-GB" dirty="0" err="1"/>
              <a:t>przypadku</a:t>
            </a:r>
            <a:r>
              <a:rPr lang="en-GB" dirty="0"/>
              <a:t> </a:t>
            </a:r>
            <a:r>
              <a:rPr lang="en-GB" dirty="0" err="1"/>
              <a:t>testowego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 err="1"/>
              <a:t>Trenują</a:t>
            </a:r>
            <a:r>
              <a:rPr lang="en-GB" dirty="0"/>
              <a:t> po 100k </a:t>
            </a:r>
            <a:r>
              <a:rPr lang="en-GB" dirty="0" err="1"/>
              <a:t>razy</a:t>
            </a:r>
            <a:r>
              <a:rPr lang="en-GB" dirty="0"/>
              <a:t> </a:t>
            </a:r>
            <a:r>
              <a:rPr lang="en-GB" dirty="0" err="1"/>
              <a:t>dla</a:t>
            </a:r>
            <a:r>
              <a:rPr lang="en-GB" dirty="0"/>
              <a:t> 20 I 50, a 200k </a:t>
            </a:r>
            <a:r>
              <a:rPr lang="en-GB" dirty="0" err="1"/>
              <a:t>dla</a:t>
            </a:r>
            <a:r>
              <a:rPr lang="en-GB" dirty="0"/>
              <a:t> 100 </a:t>
            </a:r>
            <a:r>
              <a:rPr lang="en-GB" dirty="0" err="1"/>
              <a:t>kiedy</a:t>
            </a:r>
            <a:r>
              <a:rPr lang="en-GB" dirty="0"/>
              <a:t> bez </a:t>
            </a:r>
            <a:r>
              <a:rPr lang="en-GB" dirty="0" err="1"/>
              <a:t>pretrainingu</a:t>
            </a:r>
            <a:r>
              <a:rPr lang="en-GB" dirty="0"/>
              <a:t>, 10k z </a:t>
            </a:r>
            <a:r>
              <a:rPr lang="en-GB" dirty="0" err="1"/>
              <a:t>pretrainingiem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194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Zielona</a:t>
            </a:r>
            <a:r>
              <a:rPr lang="en-GB" dirty="0"/>
              <a:t> </a:t>
            </a:r>
            <a:r>
              <a:rPr lang="en-GB" dirty="0" err="1"/>
              <a:t>przerywana</a:t>
            </a:r>
            <a:r>
              <a:rPr lang="en-GB" dirty="0"/>
              <a:t> </a:t>
            </a:r>
            <a:r>
              <a:rPr lang="en-GB" dirty="0" err="1"/>
              <a:t>linia</a:t>
            </a:r>
            <a:r>
              <a:rPr lang="en-GB" dirty="0"/>
              <a:t> </a:t>
            </a:r>
            <a:r>
              <a:rPr lang="en-GB" dirty="0" err="1"/>
              <a:t>oznacza</a:t>
            </a:r>
            <a:r>
              <a:rPr lang="en-GB" dirty="0"/>
              <a:t> </a:t>
            </a:r>
            <a:r>
              <a:rPr lang="en-GB" dirty="0" err="1"/>
              <a:t>wynik</a:t>
            </a:r>
            <a:r>
              <a:rPr lang="en-GB" dirty="0"/>
              <a:t> 16 </a:t>
            </a:r>
            <a:r>
              <a:rPr lang="en-GB" dirty="0" err="1"/>
              <a:t>modeli</a:t>
            </a:r>
            <a:r>
              <a:rPr lang="en-GB" dirty="0"/>
              <a:t>, z </a:t>
            </a:r>
            <a:r>
              <a:rPr lang="en-GB" dirty="0" err="1"/>
              <a:t>których</a:t>
            </a:r>
            <a:r>
              <a:rPr lang="en-GB" dirty="0"/>
              <a:t> </a:t>
            </a:r>
            <a:r>
              <a:rPr lang="en-GB" dirty="0" err="1"/>
              <a:t>zawsze</a:t>
            </a:r>
            <a:r>
              <a:rPr lang="en-GB" dirty="0"/>
              <a:t> </a:t>
            </a:r>
            <a:r>
              <a:rPr lang="en-GB" dirty="0" err="1"/>
              <a:t>bierzemy</a:t>
            </a:r>
            <a:r>
              <a:rPr lang="en-GB" dirty="0"/>
              <a:t> </a:t>
            </a:r>
            <a:r>
              <a:rPr lang="en-GB" dirty="0" err="1"/>
              <a:t>najlepszy</a:t>
            </a:r>
            <a:r>
              <a:rPr lang="en-GB" dirty="0"/>
              <a:t> </a:t>
            </a:r>
            <a:r>
              <a:rPr lang="en-GB" dirty="0" err="1"/>
              <a:t>wynik</a:t>
            </a:r>
            <a:r>
              <a:rPr lang="en-GB" dirty="0"/>
              <a:t>. I co </a:t>
            </a:r>
            <a:r>
              <a:rPr lang="en-GB" dirty="0" err="1"/>
              <a:t>ciekawe</a:t>
            </a:r>
            <a:r>
              <a:rPr lang="en-GB" dirty="0"/>
              <a:t> </a:t>
            </a:r>
            <a:r>
              <a:rPr lang="en-GB" dirty="0" err="1"/>
              <a:t>nie</a:t>
            </a:r>
            <a:r>
              <a:rPr lang="en-GB" dirty="0"/>
              <a:t> </a:t>
            </a:r>
            <a:r>
              <a:rPr lang="en-GB" dirty="0" err="1"/>
              <a:t>zachowuje</a:t>
            </a:r>
            <a:r>
              <a:rPr lang="en-GB" dirty="0"/>
              <a:t> </a:t>
            </a:r>
            <a:r>
              <a:rPr lang="en-GB" dirty="0" err="1"/>
              <a:t>się</a:t>
            </a:r>
            <a:r>
              <a:rPr lang="en-GB" dirty="0"/>
              <a:t> </a:t>
            </a:r>
            <a:r>
              <a:rPr lang="en-GB" dirty="0" err="1"/>
              <a:t>tak</a:t>
            </a:r>
            <a:r>
              <a:rPr lang="en-GB" dirty="0"/>
              <a:t> </a:t>
            </a:r>
            <a:r>
              <a:rPr lang="en-GB" dirty="0" err="1"/>
              <a:t>krzywa</a:t>
            </a:r>
            <a:r>
              <a:rPr lang="en-GB" dirty="0"/>
              <a:t> </a:t>
            </a:r>
            <a:r>
              <a:rPr lang="en-GB" dirty="0" err="1"/>
              <a:t>tak</a:t>
            </a:r>
            <a:r>
              <a:rPr lang="en-GB" dirty="0"/>
              <a:t> jak </a:t>
            </a:r>
            <a:r>
              <a:rPr lang="en-GB" dirty="0" err="1"/>
              <a:t>pojedynczy</a:t>
            </a:r>
            <a:r>
              <a:rPr lang="en-GB" dirty="0"/>
              <a:t> model w </a:t>
            </a:r>
            <a:r>
              <a:rPr lang="en-GB" dirty="0" err="1"/>
              <a:t>przypadku</a:t>
            </a:r>
            <a:r>
              <a:rPr lang="en-GB" dirty="0"/>
              <a:t> 100 </a:t>
            </a:r>
            <a:r>
              <a:rPr lang="en-GB" dirty="0" err="1"/>
              <a:t>punktów</a:t>
            </a:r>
            <a:r>
              <a:rPr lang="en-GB" dirty="0"/>
              <a:t>. </a:t>
            </a:r>
            <a:r>
              <a:rPr lang="en-GB" dirty="0" err="1"/>
              <a:t>Nie</a:t>
            </a:r>
            <a:r>
              <a:rPr lang="en-GB" dirty="0"/>
              <a:t> ma </a:t>
            </a:r>
            <a:r>
              <a:rPr lang="en-GB" dirty="0" err="1"/>
              <a:t>ona</a:t>
            </a:r>
            <a:r>
              <a:rPr lang="en-GB" dirty="0"/>
              <a:t> </a:t>
            </a:r>
            <a:r>
              <a:rPr lang="en-GB" dirty="0" err="1"/>
              <a:t>takiego</a:t>
            </a:r>
            <a:r>
              <a:rPr lang="en-GB" dirty="0"/>
              <a:t> </a:t>
            </a:r>
            <a:r>
              <a:rPr lang="en-GB" dirty="0" err="1"/>
              <a:t>przegięcia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9089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0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Na </a:t>
            </a:r>
            <a:r>
              <a:rPr lang="en-GB" dirty="0" err="1"/>
              <a:t>początku</a:t>
            </a:r>
            <a:r>
              <a:rPr lang="en-GB" dirty="0"/>
              <a:t> </a:t>
            </a:r>
            <a:r>
              <a:rPr lang="en-GB" dirty="0" err="1"/>
              <a:t>chciałbym</a:t>
            </a:r>
            <a:r>
              <a:rPr lang="en-GB" dirty="0"/>
              <a:t> </a:t>
            </a:r>
            <a:r>
              <a:rPr lang="en-GB" dirty="0" err="1"/>
              <a:t>przedstawić</a:t>
            </a:r>
            <a:r>
              <a:rPr lang="en-GB" dirty="0"/>
              <a:t> </a:t>
            </a:r>
            <a:r>
              <a:rPr lang="en-GB" dirty="0" err="1"/>
              <a:t>agendę</a:t>
            </a:r>
            <a:r>
              <a:rPr lang="en-GB" dirty="0"/>
              <a:t>: </a:t>
            </a:r>
            <a:r>
              <a:rPr lang="en-GB" dirty="0" err="1"/>
              <a:t>zaczniemy</a:t>
            </a:r>
            <a:r>
              <a:rPr lang="en-GB" dirty="0"/>
              <a:t> od </a:t>
            </a:r>
            <a:r>
              <a:rPr lang="en-GB" dirty="0" err="1"/>
              <a:t>małego</a:t>
            </a:r>
            <a:r>
              <a:rPr lang="en-GB" dirty="0"/>
              <a:t> </a:t>
            </a:r>
            <a:r>
              <a:rPr lang="en-GB" dirty="0" err="1"/>
              <a:t>wprowadzenia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przedstawienia</a:t>
            </a:r>
            <a:r>
              <a:rPr lang="en-GB" dirty="0"/>
              <a:t> </a:t>
            </a:r>
            <a:r>
              <a:rPr lang="en-GB" dirty="0" err="1"/>
              <a:t>różnych</a:t>
            </a:r>
            <a:r>
              <a:rPr lang="en-GB" dirty="0"/>
              <a:t> </a:t>
            </a:r>
            <a:r>
              <a:rPr lang="en-GB" dirty="0" err="1"/>
              <a:t>problemów</a:t>
            </a:r>
            <a:r>
              <a:rPr lang="en-GB" dirty="0"/>
              <a:t> </a:t>
            </a:r>
            <a:r>
              <a:rPr lang="en-GB" dirty="0" err="1"/>
              <a:t>kombinatorycznych</a:t>
            </a:r>
            <a:r>
              <a:rPr lang="en-GB" dirty="0"/>
              <a:t>, z </a:t>
            </a:r>
            <a:r>
              <a:rPr lang="en-GB" dirty="0" err="1"/>
              <a:t>których</a:t>
            </a:r>
            <a:r>
              <a:rPr lang="en-GB" dirty="0"/>
              <a:t> to </a:t>
            </a:r>
            <a:r>
              <a:rPr lang="en-GB" dirty="0" err="1"/>
              <a:t>przeanalizujemy</a:t>
            </a:r>
            <a:r>
              <a:rPr lang="en-GB" dirty="0"/>
              <a:t> </a:t>
            </a:r>
            <a:r>
              <a:rPr lang="en-GB" dirty="0" err="1"/>
              <a:t>bliżej</a:t>
            </a:r>
            <a:r>
              <a:rPr lang="en-GB" dirty="0"/>
              <a:t> </a:t>
            </a:r>
            <a:r>
              <a:rPr lang="en-GB" dirty="0" err="1"/>
              <a:t>dwa</a:t>
            </a:r>
            <a:r>
              <a:rPr lang="en-GB" dirty="0"/>
              <a:t> problem </a:t>
            </a:r>
            <a:r>
              <a:rPr lang="en-GB" dirty="0" err="1"/>
              <a:t>związane</a:t>
            </a:r>
            <a:r>
              <a:rPr lang="en-GB" dirty="0"/>
              <a:t> z </a:t>
            </a:r>
            <a:r>
              <a:rPr lang="en-GB" dirty="0" err="1"/>
              <a:t>trasowaniem</a:t>
            </a:r>
            <a:r>
              <a:rPr lang="en-GB" dirty="0"/>
              <a:t> </a:t>
            </a:r>
            <a:r>
              <a:rPr lang="en-GB" dirty="0" err="1"/>
              <a:t>czyli</a:t>
            </a:r>
            <a:r>
              <a:rPr lang="en-GB" dirty="0"/>
              <a:t> problem </a:t>
            </a:r>
            <a:r>
              <a:rPr lang="en-GB" dirty="0" err="1"/>
              <a:t>komiwojażera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capacitated vehicle routing problem. </a:t>
            </a:r>
            <a:r>
              <a:rPr lang="en-GB" dirty="0" err="1"/>
              <a:t>Kiedy</a:t>
            </a:r>
            <a:r>
              <a:rPr lang="en-GB" dirty="0"/>
              <a:t> </a:t>
            </a:r>
            <a:r>
              <a:rPr lang="en-GB" dirty="0" err="1"/>
              <a:t>już</a:t>
            </a:r>
            <a:r>
              <a:rPr lang="en-GB" dirty="0"/>
              <a:t> </a:t>
            </a:r>
            <a:r>
              <a:rPr lang="en-GB" dirty="0" err="1"/>
              <a:t>zrozumiemy</a:t>
            </a:r>
            <a:r>
              <a:rPr lang="en-GB" dirty="0"/>
              <a:t> </a:t>
            </a:r>
            <a:r>
              <a:rPr lang="en-GB" dirty="0" err="1"/>
              <a:t>jaki</a:t>
            </a:r>
            <a:r>
              <a:rPr lang="en-GB" dirty="0"/>
              <a:t> jest </a:t>
            </a:r>
            <a:r>
              <a:rPr lang="en-GB" dirty="0" err="1"/>
              <a:t>nasz</a:t>
            </a:r>
            <a:r>
              <a:rPr lang="en-GB" dirty="0"/>
              <a:t> </a:t>
            </a:r>
            <a:r>
              <a:rPr lang="en-GB" dirty="0" err="1"/>
              <a:t>docelowy</a:t>
            </a:r>
            <a:r>
              <a:rPr lang="en-GB" dirty="0"/>
              <a:t> problem, to </a:t>
            </a:r>
            <a:r>
              <a:rPr lang="en-GB" dirty="0" err="1"/>
              <a:t>porozmawiamy</a:t>
            </a:r>
            <a:r>
              <a:rPr lang="en-GB" dirty="0"/>
              <a:t> troche o </a:t>
            </a:r>
            <a:r>
              <a:rPr lang="en-GB" dirty="0" err="1"/>
              <a:t>uczeniu</a:t>
            </a:r>
            <a:r>
              <a:rPr lang="en-GB" dirty="0"/>
              <a:t> </a:t>
            </a:r>
            <a:r>
              <a:rPr lang="en-GB" dirty="0" err="1"/>
              <a:t>ze</a:t>
            </a:r>
            <a:r>
              <a:rPr lang="en-GB" dirty="0"/>
              <a:t> </a:t>
            </a:r>
            <a:r>
              <a:rPr lang="en-GB" dirty="0" err="1"/>
              <a:t>wzmocnieniem</a:t>
            </a:r>
            <a:r>
              <a:rPr lang="en-GB" dirty="0"/>
              <a:t> by </a:t>
            </a:r>
            <a:r>
              <a:rPr lang="en-GB" dirty="0" err="1"/>
              <a:t>przedstawić</a:t>
            </a:r>
            <a:r>
              <a:rPr lang="en-GB" dirty="0"/>
              <a:t> fundament </a:t>
            </a:r>
            <a:r>
              <a:rPr lang="en-GB" dirty="0" err="1"/>
              <a:t>uczenia</a:t>
            </a:r>
            <a:r>
              <a:rPr lang="en-GB" dirty="0"/>
              <a:t> do </a:t>
            </a:r>
            <a:r>
              <a:rPr lang="en-GB" dirty="0" err="1"/>
              <a:t>rozwiązywania</a:t>
            </a:r>
            <a:r>
              <a:rPr lang="en-GB" dirty="0"/>
              <a:t> </a:t>
            </a:r>
            <a:r>
              <a:rPr lang="en-GB" dirty="0" err="1"/>
              <a:t>takich</a:t>
            </a:r>
            <a:r>
              <a:rPr lang="en-GB" dirty="0"/>
              <a:t> </a:t>
            </a:r>
            <a:r>
              <a:rPr lang="en-GB" dirty="0" err="1"/>
              <a:t>problemów</a:t>
            </a:r>
            <a:r>
              <a:rPr lang="en-GB" dirty="0"/>
              <a:t>. W </a:t>
            </a:r>
            <a:r>
              <a:rPr lang="en-GB" dirty="0" err="1"/>
              <a:t>tym</a:t>
            </a:r>
            <a:r>
              <a:rPr lang="en-GB" dirty="0"/>
              <a:t> </a:t>
            </a:r>
            <a:r>
              <a:rPr lang="en-GB" dirty="0" err="1"/>
              <a:t>momencie</a:t>
            </a:r>
            <a:r>
              <a:rPr lang="en-GB" dirty="0"/>
              <a:t> </a:t>
            </a:r>
            <a:r>
              <a:rPr lang="en-GB" dirty="0" err="1"/>
              <a:t>powinniśmy</a:t>
            </a:r>
            <a:r>
              <a:rPr lang="en-GB" dirty="0"/>
              <a:t> </a:t>
            </a:r>
            <a:r>
              <a:rPr lang="en-GB" dirty="0" err="1"/>
              <a:t>posiadać</a:t>
            </a:r>
            <a:r>
              <a:rPr lang="en-GB" dirty="0"/>
              <a:t> </a:t>
            </a:r>
            <a:r>
              <a:rPr lang="en-GB" dirty="0" err="1"/>
              <a:t>całą</a:t>
            </a:r>
            <a:r>
              <a:rPr lang="en-GB" dirty="0"/>
              <a:t> </a:t>
            </a:r>
            <a:r>
              <a:rPr lang="en-GB" dirty="0" err="1"/>
              <a:t>konieczną</a:t>
            </a:r>
            <a:r>
              <a:rPr lang="en-GB" dirty="0"/>
              <a:t> </a:t>
            </a:r>
            <a:r>
              <a:rPr lang="en-GB" dirty="0" err="1"/>
              <a:t>wiedzę</a:t>
            </a:r>
            <a:r>
              <a:rPr lang="en-GB" dirty="0"/>
              <a:t>, </a:t>
            </a:r>
            <a:r>
              <a:rPr lang="en-GB" dirty="0" err="1"/>
              <a:t>więc</a:t>
            </a:r>
            <a:r>
              <a:rPr lang="en-GB" dirty="0"/>
              <a:t> </a:t>
            </a:r>
            <a:r>
              <a:rPr lang="en-GB" dirty="0" err="1"/>
              <a:t>porozmawiamy</a:t>
            </a:r>
            <a:r>
              <a:rPr lang="en-GB" dirty="0"/>
              <a:t> </a:t>
            </a:r>
            <a:r>
              <a:rPr lang="en-GB" dirty="0" err="1"/>
              <a:t>już</a:t>
            </a:r>
            <a:r>
              <a:rPr lang="en-GB" dirty="0"/>
              <a:t> </a:t>
            </a:r>
            <a:r>
              <a:rPr lang="en-GB" dirty="0" err="1"/>
              <a:t>konkretniej</a:t>
            </a:r>
            <a:r>
              <a:rPr lang="en-GB" dirty="0"/>
              <a:t> o </a:t>
            </a:r>
            <a:r>
              <a:rPr lang="en-GB" dirty="0" err="1"/>
              <a:t>rozwiązaniach</a:t>
            </a:r>
            <a:r>
              <a:rPr lang="en-GB" dirty="0"/>
              <a:t> do </a:t>
            </a:r>
            <a:r>
              <a:rPr lang="en-GB" dirty="0" err="1"/>
              <a:t>tychże</a:t>
            </a:r>
            <a:r>
              <a:rPr lang="en-GB" dirty="0"/>
              <a:t> </a:t>
            </a:r>
            <a:r>
              <a:rPr lang="en-GB" dirty="0" err="1"/>
              <a:t>problemów</a:t>
            </a:r>
            <a:r>
              <a:rPr lang="en-GB" dirty="0"/>
              <a:t>. </a:t>
            </a:r>
            <a:r>
              <a:rPr lang="en-GB" dirty="0" err="1"/>
              <a:t>Potem</a:t>
            </a:r>
            <a:r>
              <a:rPr lang="en-GB" dirty="0"/>
              <a:t> </a:t>
            </a:r>
            <a:r>
              <a:rPr lang="en-GB" dirty="0" err="1"/>
              <a:t>zobaczymy</a:t>
            </a:r>
            <a:r>
              <a:rPr lang="en-GB" dirty="0"/>
              <a:t> </a:t>
            </a:r>
            <a:r>
              <a:rPr lang="en-GB" dirty="0" err="1"/>
              <a:t>jeden</a:t>
            </a:r>
            <a:r>
              <a:rPr lang="en-GB" dirty="0"/>
              <a:t> z </a:t>
            </a:r>
            <a:r>
              <a:rPr lang="en-GB" dirty="0" err="1"/>
              <a:t>nich</a:t>
            </a:r>
            <a:r>
              <a:rPr lang="en-GB" dirty="0"/>
              <a:t> </a:t>
            </a:r>
            <a:r>
              <a:rPr lang="en-GB" dirty="0" err="1"/>
              <a:t>akcji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żywo</a:t>
            </a:r>
            <a:r>
              <a:rPr lang="en-GB" dirty="0"/>
              <a:t>, a </a:t>
            </a:r>
            <a:r>
              <a:rPr lang="en-GB" dirty="0" err="1"/>
              <a:t>zwieńczymy</a:t>
            </a:r>
            <a:r>
              <a:rPr lang="en-GB" dirty="0"/>
              <a:t> </a:t>
            </a:r>
            <a:r>
              <a:rPr lang="en-GB" dirty="0" err="1"/>
              <a:t>prezentację</a:t>
            </a:r>
            <a:r>
              <a:rPr lang="en-GB" dirty="0"/>
              <a:t> </a:t>
            </a:r>
            <a:r>
              <a:rPr lang="en-GB" dirty="0" err="1"/>
              <a:t>tym</a:t>
            </a:r>
            <a:r>
              <a:rPr lang="en-GB" dirty="0"/>
              <a:t> co </a:t>
            </a:r>
            <a:r>
              <a:rPr lang="en-GB" dirty="0" err="1"/>
              <a:t>planuję</a:t>
            </a:r>
            <a:r>
              <a:rPr lang="en-GB" dirty="0"/>
              <a:t> </a:t>
            </a:r>
            <a:r>
              <a:rPr lang="en-GB" dirty="0" err="1"/>
              <a:t>zrobić</a:t>
            </a:r>
            <a:r>
              <a:rPr lang="en-GB" dirty="0"/>
              <a:t> w </a:t>
            </a:r>
            <a:r>
              <a:rPr lang="en-GB" dirty="0" err="1"/>
              <a:t>ramach</a:t>
            </a:r>
            <a:r>
              <a:rPr lang="en-GB" dirty="0"/>
              <a:t> </a:t>
            </a:r>
            <a:r>
              <a:rPr lang="en-GB" dirty="0" err="1"/>
              <a:t>pracy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410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Zanim</a:t>
            </a:r>
            <a:r>
              <a:rPr lang="en-GB" dirty="0"/>
              <a:t> </a:t>
            </a:r>
            <a:r>
              <a:rPr lang="en-GB" dirty="0" err="1"/>
              <a:t>jednak</a:t>
            </a:r>
            <a:r>
              <a:rPr lang="en-GB" dirty="0"/>
              <a:t> </a:t>
            </a:r>
            <a:r>
              <a:rPr lang="en-GB" dirty="0" err="1"/>
              <a:t>porozmawiamy</a:t>
            </a:r>
            <a:r>
              <a:rPr lang="en-GB" dirty="0"/>
              <a:t> o </a:t>
            </a:r>
            <a:r>
              <a:rPr lang="en-GB" dirty="0" err="1"/>
              <a:t>szczegółach</a:t>
            </a:r>
            <a:r>
              <a:rPr lang="en-GB" dirty="0"/>
              <a:t>, to </a:t>
            </a:r>
          </a:p>
          <a:p>
            <a:r>
              <a:rPr lang="en-GB" dirty="0" err="1"/>
              <a:t>Triangulacja</a:t>
            </a:r>
            <a:r>
              <a:rPr lang="en-GB" dirty="0"/>
              <a:t> </a:t>
            </a:r>
            <a:r>
              <a:rPr lang="en-GB" dirty="0" err="1"/>
              <a:t>Delone</a:t>
            </a:r>
            <a:r>
              <a:rPr lang="en-GB" dirty="0"/>
              <a:t> (</a:t>
            </a:r>
            <a:r>
              <a:rPr lang="en-GB" dirty="0" err="1"/>
              <a:t>Delonej</a:t>
            </a:r>
            <a:r>
              <a:rPr lang="en-GB" dirty="0"/>
              <a:t> </a:t>
            </a:r>
            <a:r>
              <a:rPr lang="en-GB" dirty="0" err="1"/>
              <a:t>lub</a:t>
            </a:r>
            <a:r>
              <a:rPr lang="en-GB" dirty="0"/>
              <a:t> To jest </a:t>
            </a:r>
            <a:r>
              <a:rPr lang="en-GB" dirty="0" err="1"/>
              <a:t>francuskie</a:t>
            </a:r>
            <a:r>
              <a:rPr lang="en-GB" dirty="0"/>
              <a:t> </a:t>
            </a:r>
            <a:r>
              <a:rPr lang="en-GB" dirty="0" err="1"/>
              <a:t>nazwisko</a:t>
            </a:r>
            <a:r>
              <a:rPr lang="en-GB" dirty="0"/>
              <a:t> </a:t>
            </a:r>
            <a:r>
              <a:rPr lang="en-GB" dirty="0" err="1"/>
              <a:t>radzieckiego</a:t>
            </a:r>
            <a:r>
              <a:rPr lang="en-GB" dirty="0"/>
              <a:t> </a:t>
            </a:r>
            <a:r>
              <a:rPr lang="en-GB" dirty="0" err="1"/>
              <a:t>matematyka</a:t>
            </a:r>
            <a:r>
              <a:rPr lang="en-GB" dirty="0"/>
              <a:t>, </a:t>
            </a:r>
            <a:r>
              <a:rPr lang="en-GB" dirty="0" err="1"/>
              <a:t>więc</a:t>
            </a:r>
            <a:r>
              <a:rPr lang="en-GB" dirty="0"/>
              <a:t> w </a:t>
            </a:r>
            <a:r>
              <a:rPr lang="en-GB" dirty="0" err="1"/>
              <a:t>sumie</a:t>
            </a:r>
            <a:r>
              <a:rPr lang="en-GB" dirty="0"/>
              <a:t> </a:t>
            </a:r>
            <a:r>
              <a:rPr lang="en-GB" dirty="0" err="1"/>
              <a:t>można</a:t>
            </a:r>
            <a:r>
              <a:rPr lang="en-GB" dirty="0"/>
              <a:t> </a:t>
            </a:r>
            <a:r>
              <a:rPr lang="en-GB" dirty="0" err="1"/>
              <a:t>podejść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wiele</a:t>
            </a:r>
            <a:r>
              <a:rPr lang="en-GB" dirty="0"/>
              <a:t> </a:t>
            </a:r>
            <a:r>
              <a:rPr lang="en-GB" dirty="0" err="1"/>
              <a:t>sposobów</a:t>
            </a:r>
            <a:r>
              <a:rPr lang="en-GB" dirty="0"/>
              <a:t> do </a:t>
            </a:r>
            <a:r>
              <a:rPr lang="en-GB" dirty="0" err="1"/>
              <a:t>jego</a:t>
            </a:r>
            <a:r>
              <a:rPr lang="en-GB" dirty="0"/>
              <a:t> </a:t>
            </a:r>
            <a:r>
              <a:rPr lang="en-GB" dirty="0" err="1"/>
              <a:t>wymowy</a:t>
            </a:r>
            <a:r>
              <a:rPr lang="en-GB" dirty="0"/>
              <a:t>, </a:t>
            </a:r>
            <a:r>
              <a:rPr lang="en-GB" dirty="0" err="1"/>
              <a:t>który</a:t>
            </a:r>
            <a:r>
              <a:rPr lang="en-GB" dirty="0"/>
              <a:t> </a:t>
            </a:r>
            <a:r>
              <a:rPr lang="en-GB" dirty="0" err="1"/>
              <a:t>oprócz</a:t>
            </a:r>
            <a:r>
              <a:rPr lang="en-GB" dirty="0"/>
              <a:t> </a:t>
            </a:r>
            <a:r>
              <a:rPr lang="en-GB" dirty="0" err="1"/>
              <a:t>tego</a:t>
            </a:r>
            <a:r>
              <a:rPr lang="en-GB" dirty="0"/>
              <a:t> </a:t>
            </a:r>
            <a:r>
              <a:rPr lang="en-GB" dirty="0" err="1"/>
              <a:t>że</a:t>
            </a:r>
            <a:r>
              <a:rPr lang="en-GB" dirty="0"/>
              <a:t> </a:t>
            </a:r>
            <a:r>
              <a:rPr lang="en-GB" dirty="0" err="1"/>
              <a:t>był</a:t>
            </a:r>
            <a:r>
              <a:rPr lang="en-GB" dirty="0"/>
              <a:t> </a:t>
            </a:r>
            <a:r>
              <a:rPr lang="en-GB" dirty="0" err="1"/>
              <a:t>matematykiem</a:t>
            </a:r>
            <a:r>
              <a:rPr lang="en-GB" dirty="0"/>
              <a:t> to </a:t>
            </a:r>
            <a:r>
              <a:rPr lang="en-GB" dirty="0" err="1"/>
              <a:t>jednocześnie</a:t>
            </a:r>
            <a:r>
              <a:rPr lang="en-GB" dirty="0"/>
              <a:t> </a:t>
            </a:r>
            <a:r>
              <a:rPr lang="en-GB" dirty="0" err="1"/>
              <a:t>alpinistą</a:t>
            </a:r>
            <a:endParaRPr lang="en-GB" dirty="0"/>
          </a:p>
          <a:p>
            <a:r>
              <a:rPr lang="en-GB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94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Problemy</a:t>
            </a:r>
            <a:r>
              <a:rPr lang="en-GB" dirty="0"/>
              <a:t> </a:t>
            </a:r>
            <a:r>
              <a:rPr lang="en-GB" dirty="0" err="1"/>
              <a:t>marszrutyzacji</a:t>
            </a:r>
            <a:endParaRPr lang="en-GB" dirty="0"/>
          </a:p>
          <a:p>
            <a:r>
              <a:rPr lang="en-GB" dirty="0"/>
              <a:t>Split Delivery Vehicle Routing Problem – CVRP ale </a:t>
            </a:r>
            <a:r>
              <a:rPr lang="en-GB" dirty="0" err="1"/>
              <a:t>można</a:t>
            </a:r>
            <a:r>
              <a:rPr lang="en-GB" dirty="0"/>
              <a:t> </a:t>
            </a:r>
            <a:r>
              <a:rPr lang="en-GB" dirty="0" err="1"/>
              <a:t>dostarczyć</a:t>
            </a:r>
            <a:r>
              <a:rPr lang="en-GB" dirty="0"/>
              <a:t> </a:t>
            </a:r>
            <a:r>
              <a:rPr lang="en-GB" dirty="0" err="1"/>
              <a:t>część</a:t>
            </a:r>
            <a:r>
              <a:rPr lang="en-GB" dirty="0"/>
              <a:t> </a:t>
            </a:r>
            <a:r>
              <a:rPr lang="en-GB" dirty="0" err="1"/>
              <a:t>towaru</a:t>
            </a:r>
            <a:endParaRPr lang="en-GB" dirty="0"/>
          </a:p>
          <a:p>
            <a:endParaRPr lang="en-GB" dirty="0"/>
          </a:p>
          <a:p>
            <a:r>
              <a:rPr lang="en-US" dirty="0"/>
              <a:t>Prize Collecting TSP</a:t>
            </a:r>
            <a:r>
              <a:rPr lang="en-GB" dirty="0"/>
              <a:t> – </a:t>
            </a:r>
            <a:r>
              <a:rPr lang="en-GB" dirty="0" err="1"/>
              <a:t>tutaj</a:t>
            </a:r>
            <a:r>
              <a:rPr lang="en-GB" dirty="0"/>
              <a:t> </a:t>
            </a:r>
            <a:r>
              <a:rPr lang="en-GB" dirty="0" err="1"/>
              <a:t>wierzchołki</a:t>
            </a:r>
            <a:r>
              <a:rPr lang="en-GB" dirty="0"/>
              <a:t> </a:t>
            </a:r>
            <a:r>
              <a:rPr lang="en-GB" dirty="0" err="1"/>
              <a:t>mają</a:t>
            </a:r>
            <a:r>
              <a:rPr lang="en-GB" dirty="0"/>
              <a:t> </a:t>
            </a:r>
            <a:r>
              <a:rPr lang="en-GB" dirty="0" err="1"/>
              <a:t>punkty</a:t>
            </a:r>
            <a:r>
              <a:rPr lang="en-GB" dirty="0"/>
              <a:t> za </a:t>
            </a:r>
            <a:r>
              <a:rPr lang="en-GB" dirty="0" err="1"/>
              <a:t>odwiedzenie</a:t>
            </a:r>
            <a:r>
              <a:rPr lang="en-GB" dirty="0"/>
              <a:t> I </a:t>
            </a:r>
            <a:r>
              <a:rPr lang="en-GB" dirty="0" err="1"/>
              <a:t>kary</a:t>
            </a:r>
            <a:r>
              <a:rPr lang="en-GB" dirty="0"/>
              <a:t> za </a:t>
            </a:r>
            <a:r>
              <a:rPr lang="en-GB" dirty="0" err="1"/>
              <a:t>nieodwiedzenie</a:t>
            </a:r>
            <a:r>
              <a:rPr lang="en-GB" dirty="0"/>
              <a:t>. </a:t>
            </a:r>
            <a:r>
              <a:rPr lang="en-GB" dirty="0" err="1"/>
              <a:t>Karą</a:t>
            </a:r>
            <a:r>
              <a:rPr lang="en-GB" dirty="0"/>
              <a:t> jest </a:t>
            </a:r>
            <a:r>
              <a:rPr lang="en-GB" dirty="0" err="1"/>
              <a:t>również</a:t>
            </a:r>
            <a:r>
              <a:rPr lang="en-GB" dirty="0"/>
              <a:t> </a:t>
            </a:r>
            <a:r>
              <a:rPr lang="en-GB" dirty="0" err="1"/>
              <a:t>długość</a:t>
            </a:r>
            <a:r>
              <a:rPr lang="en-GB" dirty="0"/>
              <a:t> </a:t>
            </a:r>
            <a:r>
              <a:rPr lang="en-GB" dirty="0" err="1"/>
              <a:t>trasy</a:t>
            </a:r>
            <a:r>
              <a:rPr lang="en-GB" dirty="0"/>
              <a:t>. </a:t>
            </a:r>
            <a:r>
              <a:rPr lang="en-GB" dirty="0" err="1"/>
              <a:t>Celem</a:t>
            </a:r>
            <a:r>
              <a:rPr lang="en-GB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Stochastic PCTSP (SPCTSP) – </a:t>
            </a:r>
            <a:r>
              <a:rPr lang="en-US" dirty="0" err="1"/>
              <a:t>tutaj</a:t>
            </a:r>
            <a:r>
              <a:rPr lang="en-US" dirty="0"/>
              <a:t> </a:t>
            </a:r>
            <a:r>
              <a:rPr lang="en-US" dirty="0" err="1"/>
              <a:t>nagrody</a:t>
            </a:r>
            <a:r>
              <a:rPr lang="en-US" dirty="0"/>
              <a:t> </a:t>
            </a:r>
            <a:r>
              <a:rPr lang="en-US" dirty="0" err="1"/>
              <a:t>są</a:t>
            </a:r>
            <a:r>
              <a:rPr lang="en-US" dirty="0"/>
              <a:t> </a:t>
            </a:r>
            <a:r>
              <a:rPr lang="en-US" dirty="0" err="1"/>
              <a:t>stochastyczne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450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Concorde </a:t>
            </a:r>
            <a:r>
              <a:rPr lang="en-GB" dirty="0" err="1"/>
              <a:t>umie</a:t>
            </a:r>
            <a:r>
              <a:rPr lang="en-GB" dirty="0"/>
              <a:t> </a:t>
            </a:r>
            <a:r>
              <a:rPr lang="en-GB" dirty="0" err="1"/>
              <a:t>tylko</a:t>
            </a:r>
            <a:r>
              <a:rPr lang="en-GB" dirty="0"/>
              <a:t> TSP, </a:t>
            </a:r>
            <a:r>
              <a:rPr lang="en-GB" dirty="0" err="1"/>
              <a:t>reszta</a:t>
            </a:r>
            <a:r>
              <a:rPr lang="en-GB" dirty="0"/>
              <a:t> </a:t>
            </a:r>
            <a:r>
              <a:rPr lang="en-GB" dirty="0" err="1"/>
              <a:t>umie</a:t>
            </a:r>
            <a:r>
              <a:rPr lang="en-GB" dirty="0"/>
              <a:t> </a:t>
            </a:r>
            <a:r>
              <a:rPr lang="en-GB" dirty="0" err="1"/>
              <a:t>dużo</a:t>
            </a:r>
            <a:r>
              <a:rPr lang="en-GB" dirty="0"/>
              <a:t> </a:t>
            </a:r>
            <a:r>
              <a:rPr lang="en-GB" dirty="0" err="1"/>
              <a:t>problemów</a:t>
            </a:r>
            <a:r>
              <a:rPr lang="en-GB" dirty="0"/>
              <a:t> </a:t>
            </a:r>
            <a:r>
              <a:rPr lang="en-GB" dirty="0" err="1"/>
              <a:t>marszrutowania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442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Reinforcement learning </a:t>
            </a:r>
            <a:r>
              <a:rPr lang="en-GB" dirty="0" err="1"/>
              <a:t>wielu</a:t>
            </a:r>
            <a:r>
              <a:rPr lang="en-GB" dirty="0"/>
              <a:t> </a:t>
            </a:r>
            <a:r>
              <a:rPr lang="en-GB" dirty="0" err="1"/>
              <a:t>się</a:t>
            </a:r>
            <a:r>
              <a:rPr lang="en-GB" dirty="0"/>
              <a:t> </a:t>
            </a:r>
            <a:r>
              <a:rPr lang="en-GB" dirty="0" err="1"/>
              <a:t>kojarzy</a:t>
            </a:r>
            <a:r>
              <a:rPr lang="en-GB" dirty="0"/>
              <a:t> </a:t>
            </a:r>
            <a:r>
              <a:rPr lang="en-GB" dirty="0" err="1"/>
              <a:t>bardzo</a:t>
            </a:r>
            <a:r>
              <a:rPr lang="en-GB" dirty="0"/>
              <a:t> </a:t>
            </a:r>
            <a:r>
              <a:rPr lang="en-GB" dirty="0" err="1"/>
              <a:t>mocno</a:t>
            </a:r>
            <a:r>
              <a:rPr lang="en-GB" dirty="0"/>
              <a:t> z </a:t>
            </a:r>
            <a:r>
              <a:rPr lang="en-GB" dirty="0" err="1"/>
              <a:t>sieciami</a:t>
            </a:r>
            <a:r>
              <a:rPr lang="en-GB" dirty="0"/>
              <a:t> </a:t>
            </a:r>
            <a:r>
              <a:rPr lang="en-GB" dirty="0" err="1"/>
              <a:t>neuronowymi</a:t>
            </a:r>
            <a:r>
              <a:rPr lang="en-GB" dirty="0"/>
              <a:t>, ale </a:t>
            </a:r>
            <a:r>
              <a:rPr lang="en-GB" dirty="0" err="1"/>
              <a:t>prawda</a:t>
            </a:r>
            <a:r>
              <a:rPr lang="en-GB" dirty="0"/>
              <a:t> jest taka, </a:t>
            </a:r>
            <a:r>
              <a:rPr lang="en-GB" dirty="0" err="1"/>
              <a:t>że</a:t>
            </a:r>
            <a:r>
              <a:rPr lang="en-GB" dirty="0"/>
              <a:t> jest to </a:t>
            </a:r>
            <a:r>
              <a:rPr lang="en-GB" dirty="0" err="1"/>
              <a:t>bardzo</a:t>
            </a:r>
            <a:r>
              <a:rPr lang="en-GB" dirty="0"/>
              <a:t> </a:t>
            </a:r>
            <a:r>
              <a:rPr lang="en-GB" dirty="0" err="1"/>
              <a:t>stara</a:t>
            </a:r>
            <a:r>
              <a:rPr lang="en-GB" dirty="0"/>
              <a:t> </a:t>
            </a:r>
            <a:r>
              <a:rPr lang="en-GB" dirty="0" err="1"/>
              <a:t>gałąż</a:t>
            </a:r>
            <a:r>
              <a:rPr lang="en-GB" dirty="0"/>
              <a:t> </a:t>
            </a:r>
            <a:r>
              <a:rPr lang="en-GB" dirty="0" err="1"/>
              <a:t>uczenia</a:t>
            </a:r>
            <a:r>
              <a:rPr lang="en-GB" dirty="0"/>
              <a:t> </a:t>
            </a:r>
            <a:r>
              <a:rPr lang="en-GB" dirty="0" err="1"/>
              <a:t>maszynowego</a:t>
            </a:r>
            <a:r>
              <a:rPr lang="en-GB" dirty="0"/>
              <a:t> </a:t>
            </a:r>
            <a:r>
              <a:rPr lang="en-GB" dirty="0" err="1"/>
              <a:t>sięgająca</a:t>
            </a:r>
            <a:r>
              <a:rPr lang="en-GB" dirty="0"/>
              <a:t> </a:t>
            </a:r>
            <a:r>
              <a:rPr lang="en-GB" dirty="0" err="1"/>
              <a:t>lat</a:t>
            </a:r>
            <a:r>
              <a:rPr lang="en-GB" dirty="0"/>
              <a:t> 60. </a:t>
            </a:r>
            <a:r>
              <a:rPr lang="en-GB" dirty="0" err="1"/>
              <a:t>ubiegłego</a:t>
            </a:r>
            <a:r>
              <a:rPr lang="en-GB" dirty="0"/>
              <a:t> </a:t>
            </a:r>
            <a:r>
              <a:rPr lang="en-GB" dirty="0" err="1"/>
              <a:t>wieku</a:t>
            </a:r>
            <a:endParaRPr lang="en-GB" dirty="0"/>
          </a:p>
          <a:p>
            <a:r>
              <a:rPr lang="en-GB" dirty="0" err="1"/>
              <a:t>Czemu</a:t>
            </a:r>
            <a:r>
              <a:rPr lang="en-GB" dirty="0"/>
              <a:t> </a:t>
            </a:r>
            <a:r>
              <a:rPr lang="en-GB" dirty="0" err="1"/>
              <a:t>akurat</a:t>
            </a:r>
            <a:r>
              <a:rPr lang="en-GB" dirty="0"/>
              <a:t> </a:t>
            </a:r>
            <a:r>
              <a:rPr lang="en-GB" dirty="0" err="1"/>
              <a:t>uczenie</a:t>
            </a:r>
            <a:r>
              <a:rPr lang="en-GB" dirty="0"/>
              <a:t> </a:t>
            </a:r>
            <a:r>
              <a:rPr lang="en-GB" dirty="0" err="1"/>
              <a:t>ze</a:t>
            </a:r>
            <a:r>
              <a:rPr lang="en-GB" dirty="0"/>
              <a:t> </a:t>
            </a:r>
            <a:r>
              <a:rPr lang="en-GB" dirty="0" err="1"/>
              <a:t>wzmocnieniem</a:t>
            </a:r>
            <a:r>
              <a:rPr lang="en-GB" dirty="0"/>
              <a:t>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447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Zazwyczaj</a:t>
            </a:r>
            <a:r>
              <a:rPr lang="en-GB" dirty="0"/>
              <a:t> </a:t>
            </a:r>
            <a:r>
              <a:rPr lang="en-GB" dirty="0" err="1"/>
              <a:t>aplikujemy</a:t>
            </a:r>
            <a:r>
              <a:rPr lang="en-GB" dirty="0"/>
              <a:t> deep learning w </a:t>
            </a:r>
            <a:r>
              <a:rPr lang="en-GB" dirty="0" err="1"/>
              <a:t>obszarach</a:t>
            </a:r>
            <a:r>
              <a:rPr lang="en-GB" dirty="0"/>
              <a:t> </a:t>
            </a:r>
            <a:r>
              <a:rPr lang="en-GB" dirty="0" err="1"/>
              <a:t>gdzie</a:t>
            </a:r>
            <a:r>
              <a:rPr lang="en-GB" dirty="0"/>
              <a:t> </a:t>
            </a:r>
            <a:r>
              <a:rPr lang="en-GB" dirty="0" err="1"/>
              <a:t>nie</a:t>
            </a:r>
            <a:r>
              <a:rPr lang="en-GB" dirty="0"/>
              <a:t> </a:t>
            </a:r>
            <a:r>
              <a:rPr lang="en-GB" dirty="0" err="1"/>
              <a:t>mamy</a:t>
            </a:r>
            <a:r>
              <a:rPr lang="en-GB" dirty="0"/>
              <a:t> </a:t>
            </a:r>
            <a:r>
              <a:rPr lang="en-GB" dirty="0" err="1"/>
              <a:t>żadnego</a:t>
            </a:r>
            <a:r>
              <a:rPr lang="en-GB" dirty="0"/>
              <a:t> </a:t>
            </a:r>
            <a:r>
              <a:rPr lang="en-GB" dirty="0" err="1"/>
              <a:t>innego</a:t>
            </a:r>
            <a:r>
              <a:rPr lang="en-GB" dirty="0"/>
              <a:t> </a:t>
            </a:r>
            <a:r>
              <a:rPr lang="en-GB" dirty="0" err="1"/>
              <a:t>narzędzia</a:t>
            </a:r>
            <a:r>
              <a:rPr lang="en-GB" dirty="0"/>
              <a:t>, a </a:t>
            </a:r>
            <a:r>
              <a:rPr lang="en-GB" dirty="0" err="1"/>
              <a:t>tutaj</a:t>
            </a:r>
            <a:r>
              <a:rPr lang="en-GB" dirty="0"/>
              <a:t> deep learning </a:t>
            </a:r>
            <a:r>
              <a:rPr lang="en-GB" dirty="0" err="1"/>
              <a:t>wkracza</a:t>
            </a:r>
            <a:r>
              <a:rPr lang="en-GB" dirty="0"/>
              <a:t> w </a:t>
            </a:r>
            <a:r>
              <a:rPr lang="en-GB" dirty="0" err="1"/>
              <a:t>obszar</a:t>
            </a:r>
            <a:r>
              <a:rPr lang="en-GB" dirty="0"/>
              <a:t>, </a:t>
            </a:r>
            <a:r>
              <a:rPr lang="en-GB" dirty="0" err="1"/>
              <a:t>który</a:t>
            </a:r>
            <a:r>
              <a:rPr lang="en-GB" dirty="0"/>
              <a:t> </a:t>
            </a:r>
            <a:r>
              <a:rPr lang="en-GB" dirty="0" err="1"/>
              <a:t>mógł</a:t>
            </a:r>
            <a:r>
              <a:rPr lang="en-GB" dirty="0"/>
              <a:t> </a:t>
            </a:r>
            <a:r>
              <a:rPr lang="en-GB" dirty="0" err="1"/>
              <a:t>się</a:t>
            </a:r>
            <a:r>
              <a:rPr lang="en-GB" dirty="0"/>
              <a:t> </a:t>
            </a:r>
            <a:r>
              <a:rPr lang="en-GB" dirty="0" err="1"/>
              <a:t>wydawać</a:t>
            </a:r>
            <a:r>
              <a:rPr lang="en-GB" dirty="0"/>
              <a:t> </a:t>
            </a:r>
            <a:r>
              <a:rPr lang="en-GB" dirty="0" err="1"/>
              <a:t>całkiem</a:t>
            </a:r>
            <a:r>
              <a:rPr lang="en-GB" dirty="0"/>
              <a:t> </a:t>
            </a:r>
            <a:r>
              <a:rPr lang="en-GB" dirty="0" err="1"/>
              <a:t>przyzwoicie</a:t>
            </a:r>
            <a:r>
              <a:rPr lang="en-GB" dirty="0"/>
              <a:t> </a:t>
            </a:r>
            <a:r>
              <a:rPr lang="en-GB" dirty="0" err="1"/>
              <a:t>klasycznie</a:t>
            </a:r>
            <a:r>
              <a:rPr lang="en-GB" dirty="0"/>
              <a:t> </a:t>
            </a:r>
            <a:r>
              <a:rPr lang="en-GB" dirty="0" err="1"/>
              <a:t>rozwiązany</a:t>
            </a:r>
            <a:endParaRPr lang="en-GB" dirty="0"/>
          </a:p>
          <a:p>
            <a:endParaRPr lang="en-GB" dirty="0"/>
          </a:p>
          <a:p>
            <a:r>
              <a:rPr lang="en-GB" dirty="0"/>
              <a:t>Jaki </a:t>
            </a:r>
            <a:r>
              <a:rPr lang="en-GB" dirty="0" err="1"/>
              <a:t>dokładniej</a:t>
            </a:r>
            <a:r>
              <a:rPr lang="en-GB" dirty="0"/>
              <a:t> research mam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myśli</a:t>
            </a:r>
            <a:r>
              <a:rPr lang="en-GB" dirty="0"/>
              <a:t> </a:t>
            </a:r>
            <a:r>
              <a:rPr lang="en-GB" dirty="0" err="1"/>
              <a:t>przedstawię</a:t>
            </a:r>
            <a:r>
              <a:rPr lang="en-GB" dirty="0"/>
              <a:t> </a:t>
            </a:r>
            <a:r>
              <a:rPr lang="en-GB" dirty="0" err="1"/>
              <a:t>później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8593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Jakie</a:t>
            </a:r>
            <a:r>
              <a:rPr lang="en-GB" dirty="0"/>
              <a:t> </a:t>
            </a:r>
            <a:r>
              <a:rPr lang="en-GB" dirty="0" err="1"/>
              <a:t>znamy</a:t>
            </a:r>
            <a:r>
              <a:rPr lang="en-GB" dirty="0"/>
              <a:t> </a:t>
            </a:r>
            <a:r>
              <a:rPr lang="en-GB" dirty="0" err="1"/>
              <a:t>rodzaje</a:t>
            </a:r>
            <a:r>
              <a:rPr lang="en-GB" dirty="0"/>
              <a:t> </a:t>
            </a:r>
            <a:r>
              <a:rPr lang="en-GB" dirty="0" err="1"/>
              <a:t>sieci</a:t>
            </a:r>
            <a:r>
              <a:rPr lang="en-GB" dirty="0"/>
              <a:t> </a:t>
            </a:r>
            <a:r>
              <a:rPr lang="en-GB" dirty="0" err="1"/>
              <a:t>neuronowych</a:t>
            </a:r>
            <a:r>
              <a:rPr lang="en-GB" dirty="0"/>
              <a:t> w 2015 </a:t>
            </a:r>
            <a:r>
              <a:rPr lang="en-GB" dirty="0" err="1"/>
              <a:t>roku</a:t>
            </a:r>
            <a:r>
              <a:rPr lang="en-GB" dirty="0"/>
              <a:t>? Fully connected, </a:t>
            </a:r>
            <a:r>
              <a:rPr lang="en-GB" dirty="0" err="1"/>
              <a:t>konwolucyjne</a:t>
            </a:r>
            <a:r>
              <a:rPr lang="en-GB" dirty="0"/>
              <a:t> </a:t>
            </a:r>
            <a:r>
              <a:rPr lang="en-GB" dirty="0" err="1"/>
              <a:t>oraz</a:t>
            </a:r>
            <a:r>
              <a:rPr lang="en-GB" dirty="0"/>
              <a:t> </a:t>
            </a:r>
            <a:r>
              <a:rPr lang="en-GB" dirty="0" err="1"/>
              <a:t>rekurencyjne</a:t>
            </a:r>
            <a:r>
              <a:rPr lang="en-GB" dirty="0"/>
              <a:t>. </a:t>
            </a:r>
            <a:r>
              <a:rPr lang="en-GB" dirty="0" err="1"/>
              <a:t>Nie</a:t>
            </a:r>
            <a:r>
              <a:rPr lang="en-GB" dirty="0"/>
              <a:t> </a:t>
            </a:r>
            <a:r>
              <a:rPr lang="en-GB" dirty="0" err="1"/>
              <a:t>mamy</a:t>
            </a:r>
            <a:r>
              <a:rPr lang="en-GB" dirty="0"/>
              <a:t> </a:t>
            </a:r>
            <a:r>
              <a:rPr lang="en-GB" dirty="0" err="1"/>
              <a:t>grafowych</a:t>
            </a:r>
            <a:r>
              <a:rPr lang="en-GB" dirty="0"/>
              <a:t> ani </a:t>
            </a:r>
            <a:r>
              <a:rPr lang="en-GB" dirty="0" err="1"/>
              <a:t>transformerów</a:t>
            </a:r>
            <a:endParaRPr lang="en-GB" dirty="0"/>
          </a:p>
          <a:p>
            <a:r>
              <a:rPr lang="en-US" dirty="0" err="1"/>
              <a:t>Rozmiar</a:t>
            </a:r>
            <a:r>
              <a:rPr lang="en-US" dirty="0"/>
              <a:t> </a:t>
            </a:r>
            <a:r>
              <a:rPr lang="en-US" dirty="0" err="1"/>
              <a:t>outputu</a:t>
            </a:r>
            <a:r>
              <a:rPr lang="en-US" dirty="0"/>
              <a:t> </a:t>
            </a:r>
            <a:r>
              <a:rPr lang="en-US" dirty="0" err="1"/>
              <a:t>zależy</a:t>
            </a:r>
            <a:r>
              <a:rPr lang="en-US" dirty="0"/>
              <a:t> w </a:t>
            </a:r>
            <a:r>
              <a:rPr lang="en-US" dirty="0" err="1"/>
              <a:t>problemach</a:t>
            </a:r>
            <a:r>
              <a:rPr lang="en-US" dirty="0"/>
              <a:t> </a:t>
            </a:r>
            <a:r>
              <a:rPr lang="en-US" dirty="0" err="1"/>
              <a:t>kombinatorycznych</a:t>
            </a:r>
            <a:r>
              <a:rPr lang="en-US" dirty="0"/>
              <a:t> od </a:t>
            </a:r>
            <a:r>
              <a:rPr lang="en-US" dirty="0" err="1"/>
              <a:t>rozmiaru</a:t>
            </a:r>
            <a:r>
              <a:rPr lang="en-US" dirty="0"/>
              <a:t> </a:t>
            </a:r>
            <a:r>
              <a:rPr lang="en-US" dirty="0" err="1"/>
              <a:t>wejścia</a:t>
            </a:r>
            <a:r>
              <a:rPr lang="en-US" dirty="0"/>
              <a:t>, a </a:t>
            </a:r>
            <a:r>
              <a:rPr lang="en-US" dirty="0" err="1"/>
              <a:t>żadna</a:t>
            </a:r>
            <a:r>
              <a:rPr lang="en-US" dirty="0"/>
              <a:t> z </a:t>
            </a:r>
            <a:r>
              <a:rPr lang="en-US" dirty="0" err="1"/>
              <a:t>tych</a:t>
            </a:r>
            <a:r>
              <a:rPr lang="en-US" dirty="0"/>
              <a:t> </a:t>
            </a:r>
            <a:r>
              <a:rPr lang="en-US" dirty="0" err="1"/>
              <a:t>sieci</a:t>
            </a:r>
            <a:r>
              <a:rPr lang="en-US" dirty="0"/>
              <a:t> </a:t>
            </a:r>
            <a:r>
              <a:rPr lang="en-US" dirty="0" err="1"/>
              <a:t>takich</a:t>
            </a:r>
            <a:r>
              <a:rPr lang="en-US" dirty="0"/>
              <a:t> </a:t>
            </a:r>
            <a:r>
              <a:rPr lang="en-US" dirty="0" err="1"/>
              <a:t>rzeczy</a:t>
            </a:r>
            <a:r>
              <a:rPr lang="en-US" dirty="0"/>
              <a:t> </a:t>
            </a:r>
            <a:r>
              <a:rPr lang="en-US" dirty="0" err="1"/>
              <a:t>nie</a:t>
            </a:r>
            <a:r>
              <a:rPr lang="en-US" dirty="0"/>
              <a:t> </a:t>
            </a:r>
            <a:r>
              <a:rPr lang="en-US" dirty="0" err="1"/>
              <a:t>potrafi</a:t>
            </a:r>
            <a:endParaRPr lang="en-US" dirty="0"/>
          </a:p>
          <a:p>
            <a:endParaRPr lang="en-US" dirty="0"/>
          </a:p>
          <a:p>
            <a:r>
              <a:rPr lang="en-US" dirty="0"/>
              <a:t>P – </a:t>
            </a:r>
            <a:r>
              <a:rPr lang="en-US" dirty="0" err="1"/>
              <a:t>punkty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wejściu</a:t>
            </a:r>
            <a:endParaRPr lang="en-US" dirty="0"/>
          </a:p>
          <a:p>
            <a:r>
              <a:rPr lang="en-US" dirty="0"/>
              <a:t>C – </a:t>
            </a:r>
            <a:r>
              <a:rPr lang="en-US" dirty="0" err="1"/>
              <a:t>indeksy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wyjściu</a:t>
            </a:r>
            <a:endParaRPr lang="en-US" dirty="0"/>
          </a:p>
          <a:p>
            <a:endParaRPr lang="en-US" dirty="0"/>
          </a:p>
          <a:p>
            <a:r>
              <a:rPr lang="en-US" dirty="0"/>
              <a:t>Beam search</a:t>
            </a:r>
          </a:p>
          <a:p>
            <a:endParaRPr lang="en-US" dirty="0"/>
          </a:p>
          <a:p>
            <a:r>
              <a:rPr lang="en-US" dirty="0" err="1"/>
              <a:t>Złożoność</a:t>
            </a:r>
            <a:r>
              <a:rPr lang="en-US" dirty="0"/>
              <a:t> </a:t>
            </a:r>
            <a:r>
              <a:rPr lang="en-US" dirty="0" err="1"/>
              <a:t>obliczeniowa</a:t>
            </a:r>
            <a:r>
              <a:rPr lang="en-US" dirty="0"/>
              <a:t> to n, </a:t>
            </a:r>
            <a:r>
              <a:rPr lang="en-US" dirty="0" err="1"/>
              <a:t>więc</a:t>
            </a:r>
            <a:r>
              <a:rPr lang="en-US" dirty="0"/>
              <a:t> za </a:t>
            </a:r>
            <a:r>
              <a:rPr lang="en-US" dirty="0" err="1"/>
              <a:t>mało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9983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A1 </a:t>
            </a:r>
            <a:r>
              <a:rPr lang="en-GB" dirty="0" err="1"/>
              <a:t>i</a:t>
            </a:r>
            <a:r>
              <a:rPr lang="en-GB" dirty="0"/>
              <a:t> A2 to </a:t>
            </a:r>
            <a:r>
              <a:rPr lang="en-GB" dirty="0" err="1"/>
              <a:t>jakieś</a:t>
            </a:r>
            <a:r>
              <a:rPr lang="en-GB" dirty="0"/>
              <a:t> </a:t>
            </a:r>
            <a:r>
              <a:rPr lang="en-GB" dirty="0" err="1"/>
              <a:t>dziwne</a:t>
            </a:r>
            <a:r>
              <a:rPr lang="en-GB" dirty="0"/>
              <a:t> </a:t>
            </a:r>
            <a:r>
              <a:rPr lang="en-GB" dirty="0" err="1"/>
              <a:t>algorytmy</a:t>
            </a:r>
            <a:r>
              <a:rPr lang="en-GB" dirty="0"/>
              <a:t> z </a:t>
            </a:r>
            <a:r>
              <a:rPr lang="en-GB" dirty="0" err="1"/>
              <a:t>GitHuba</a:t>
            </a:r>
            <a:r>
              <a:rPr lang="en-GB" dirty="0"/>
              <a:t> co </a:t>
            </a:r>
            <a:r>
              <a:rPr lang="en-GB" dirty="0" err="1"/>
              <a:t>nie</a:t>
            </a:r>
            <a:r>
              <a:rPr lang="en-GB" dirty="0"/>
              <a:t> </a:t>
            </a:r>
            <a:r>
              <a:rPr lang="en-GB" dirty="0" err="1"/>
              <a:t>mają</a:t>
            </a:r>
            <a:r>
              <a:rPr lang="en-GB" dirty="0"/>
              <a:t> </a:t>
            </a:r>
            <a:r>
              <a:rPr lang="en-GB" dirty="0" err="1"/>
              <a:t>jakichś</a:t>
            </a:r>
            <a:r>
              <a:rPr lang="en-GB" dirty="0"/>
              <a:t> </a:t>
            </a:r>
            <a:r>
              <a:rPr lang="en-GB" dirty="0" err="1"/>
              <a:t>własnych</a:t>
            </a:r>
            <a:r>
              <a:rPr lang="en-GB" dirty="0"/>
              <a:t> </a:t>
            </a:r>
            <a:r>
              <a:rPr lang="en-GB" dirty="0" err="1"/>
              <a:t>nazw</a:t>
            </a:r>
            <a:r>
              <a:rPr lang="en-GB" dirty="0"/>
              <a:t>. </a:t>
            </a:r>
            <a:r>
              <a:rPr lang="en-GB" dirty="0" err="1"/>
              <a:t>Złożoność</a:t>
            </a:r>
            <a:r>
              <a:rPr lang="en-GB" dirty="0"/>
              <a:t> </a:t>
            </a:r>
            <a:r>
              <a:rPr lang="en-GB" dirty="0" err="1"/>
              <a:t>kwadratowa</a:t>
            </a:r>
            <a:endParaRPr lang="en-GB" dirty="0"/>
          </a:p>
          <a:p>
            <a:r>
              <a:rPr lang="en-GB" dirty="0"/>
              <a:t>A A3 to </a:t>
            </a:r>
            <a:r>
              <a:rPr lang="en-GB" dirty="0" err="1"/>
              <a:t>algorytm</a:t>
            </a:r>
            <a:r>
              <a:rPr lang="en-GB" dirty="0"/>
              <a:t> </a:t>
            </a:r>
            <a:r>
              <a:rPr lang="en-GB" dirty="0" err="1"/>
              <a:t>Christofidesa</a:t>
            </a:r>
            <a:r>
              <a:rPr lang="en-GB" dirty="0"/>
              <a:t>, o </a:t>
            </a:r>
            <a:r>
              <a:rPr lang="en-GB" dirty="0" err="1"/>
              <a:t>którym</a:t>
            </a:r>
            <a:r>
              <a:rPr lang="en-GB" dirty="0"/>
              <a:t> </a:t>
            </a:r>
            <a:r>
              <a:rPr lang="en-GB" dirty="0" err="1"/>
              <a:t>wiemy</a:t>
            </a:r>
            <a:r>
              <a:rPr lang="en-GB" dirty="0"/>
              <a:t>, </a:t>
            </a:r>
            <a:r>
              <a:rPr lang="en-GB" dirty="0" err="1"/>
              <a:t>że</a:t>
            </a:r>
            <a:r>
              <a:rPr lang="en-GB" dirty="0"/>
              <a:t> jest </a:t>
            </a:r>
            <a:r>
              <a:rPr lang="en-GB" dirty="0" err="1"/>
              <a:t>nie</a:t>
            </a:r>
            <a:r>
              <a:rPr lang="en-GB" dirty="0"/>
              <a:t> </a:t>
            </a:r>
            <a:r>
              <a:rPr lang="en-GB" dirty="0" err="1"/>
              <a:t>gorszy</a:t>
            </a:r>
            <a:r>
              <a:rPr lang="en-GB" dirty="0"/>
              <a:t> </a:t>
            </a:r>
            <a:r>
              <a:rPr lang="en-GB" dirty="0" err="1"/>
              <a:t>niż</a:t>
            </a:r>
            <a:r>
              <a:rPr lang="en-GB" dirty="0"/>
              <a:t> 1.5 </a:t>
            </a:r>
            <a:r>
              <a:rPr lang="en-GB" dirty="0" err="1"/>
              <a:t>długości</a:t>
            </a:r>
            <a:r>
              <a:rPr lang="en-GB" dirty="0"/>
              <a:t> </a:t>
            </a:r>
            <a:r>
              <a:rPr lang="en-GB" dirty="0" err="1"/>
              <a:t>trasy</a:t>
            </a:r>
            <a:r>
              <a:rPr lang="en-GB" dirty="0"/>
              <a:t> </a:t>
            </a:r>
            <a:r>
              <a:rPr lang="en-GB" dirty="0" err="1"/>
              <a:t>optymalnej</a:t>
            </a:r>
            <a:r>
              <a:rPr lang="en-GB" dirty="0"/>
              <a:t>. Ten jest </a:t>
            </a:r>
            <a:r>
              <a:rPr lang="en-GB" dirty="0" err="1"/>
              <a:t>sześcienny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B1213-C65A-4934-A304-2DBAC3C824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68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611.09940.pdf" TargetMode="External"/><Relationship Id="rId2" Type="http://schemas.openxmlformats.org/officeDocument/2006/relationships/hyperlink" Target="https://arxiv.org/pdf/1506.03134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s.google.com/optimization" TargetMode="External"/><Relationship Id="rId4" Type="http://schemas.openxmlformats.org/officeDocument/2006/relationships/hyperlink" Target="https://arxiv.org/pdf/1803.08475.pdf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eld%E2%80%93Karp_algorith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DEA1A-145E-4901-B6D1-4E30B5791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2"/>
            <a:ext cx="10993549" cy="1475013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and Comparison of</a:t>
            </a:r>
            <a:br>
              <a:rPr lang="en-US" dirty="0"/>
            </a:br>
            <a:r>
              <a:rPr lang="en-US" dirty="0"/>
              <a:t>Reinforcement Learning Algorithms in</a:t>
            </a:r>
            <a:br>
              <a:rPr lang="en-US" dirty="0"/>
            </a:br>
            <a:r>
              <a:rPr lang="en-US" dirty="0"/>
              <a:t>Vehicle Routing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890672-4905-4257-A030-235B5BFD82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Michał Filipiuk, 22.04.2022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222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D7BCE-CC23-4BA2-8DCA-2B5872CD8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Pointer Networks (2015)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90E053-723F-4FE9-A28F-AEF5E70542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96824" y="1841418"/>
            <a:ext cx="9198352" cy="4895735"/>
          </a:xfrm>
        </p:spPr>
      </p:pic>
    </p:spTree>
    <p:extLst>
      <p:ext uri="{BB962C8B-B14F-4D97-AF65-F5344CB8AC3E}">
        <p14:creationId xmlns:p14="http://schemas.microsoft.com/office/powerpoint/2010/main" val="2249647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A12E1A-0AED-4248-B2D1-7CED351DF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2813" y="3345072"/>
            <a:ext cx="8449187" cy="11411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6F05E8-6722-4A09-ADDD-EEE4AE5D5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COMBINATORIAL OPTIMIZATION WITH 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0E77B-2F78-447F-93BB-49A610B67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Pointer Network with RL training</a:t>
            </a:r>
          </a:p>
          <a:p>
            <a:r>
              <a:rPr lang="en-GB" dirty="0"/>
              <a:t>Added glimpse before pointing</a:t>
            </a:r>
          </a:p>
          <a:p>
            <a:r>
              <a:rPr lang="en-US" dirty="0"/>
              <a:t>Problems in paper:</a:t>
            </a:r>
          </a:p>
          <a:p>
            <a:pPr lvl="1"/>
            <a:r>
              <a:rPr lang="en-US" dirty="0"/>
              <a:t>TSP</a:t>
            </a:r>
          </a:p>
          <a:p>
            <a:pPr lvl="1"/>
            <a:r>
              <a:rPr lang="en-GB" dirty="0"/>
              <a:t>Knapsack</a:t>
            </a:r>
          </a:p>
          <a:p>
            <a:endParaRPr lang="en-GB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5F65E2-F6C7-440F-B31F-E0AB1BDB66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3506" y="2071525"/>
            <a:ext cx="5037238" cy="1129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567BF7F-2FDF-45F1-B907-C43C13F0CC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4895" y="4639554"/>
            <a:ext cx="4564636" cy="6800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D09E2C4-E252-44DE-BD93-17AC63BBB7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2426" y="5409673"/>
            <a:ext cx="8829574" cy="85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604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99F183-99EE-4B1F-BA64-21A07922A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83A767-5AFC-40D0-A72C-09036EA17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262CAC-6BC8-43F9-9113-770A2772F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A2CCB6-DFD2-41CD-96FE-0140B7935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A225C9B-755F-4F91-9681-5E07AFAA71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90A7A4-58C2-4351-820F-39B8012883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7596" y="1367496"/>
            <a:ext cx="7887748" cy="441713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32CD2CD-6CF3-4EE9-A24A-A41D45DC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A46A1-B277-4600-809E-05A87C1C0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300" dirty="0">
                <a:solidFill>
                  <a:srgbClr val="FFFFFF"/>
                </a:solidFill>
              </a:rPr>
              <a:t>NEURAL COMBINATORIAL OPTIMIZATION WITH 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2061377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087B4-F8FF-4BFE-9074-771C3A0D7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COMBINATORIAL OPTIMIZATION WITH 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78045-C64F-4901-913F-60B7AB27A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8E2074-A7E8-4692-B77C-6C7ADF726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60866"/>
            <a:ext cx="12192000" cy="17377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ACCC59-F052-4EBB-A40F-69959DBBF6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4097" y="3598639"/>
            <a:ext cx="6103803" cy="316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376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7BD41-719C-42D0-B14F-358060302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FFFFFF"/>
                </a:solidFill>
              </a:rPr>
              <a:t>NEURAL COMBINATORIAL OPTIMIZATION WITH REINFORCEMENT LEARNING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61FF4B-98DE-479E-BA8E-09010C1AFC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0387" y="2181225"/>
            <a:ext cx="10351226" cy="3678238"/>
          </a:xfrm>
        </p:spPr>
      </p:pic>
    </p:spTree>
    <p:extLst>
      <p:ext uri="{BB962C8B-B14F-4D97-AF65-F5344CB8AC3E}">
        <p14:creationId xmlns:p14="http://schemas.microsoft.com/office/powerpoint/2010/main" val="1431432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95AD5-1877-493D-BA50-AEFE64D3D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ATTENTION, LEARN TO SOLVE ROUTING PROBLEMS!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875B1-E672-42E1-90D1-8A6DF71F73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3294179" cy="3678303"/>
          </a:xfrm>
        </p:spPr>
        <p:txBody>
          <a:bodyPr/>
          <a:lstStyle/>
          <a:p>
            <a:r>
              <a:rPr lang="en-GB" dirty="0"/>
              <a:t>Transformer-like, Graph Attention Network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C0F1DE-737F-46F1-AD18-9F78DDB5A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371" y="1834375"/>
            <a:ext cx="8084084" cy="28102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9A90CB7-1495-4A8F-9EB2-322E63E1A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5733" y="4719565"/>
            <a:ext cx="8084084" cy="193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027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0115D-FCFC-4C58-AD43-AD524ADF6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9966441-750A-4D49-96A1-4464421067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936" y="2010523"/>
            <a:ext cx="5035621" cy="2249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48501E0-DF65-41A9-9520-86512AF1F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854" y="1878516"/>
            <a:ext cx="5990881" cy="2080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22810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FCFA5-6F3B-45CF-8562-F6C038858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ATTENTION, LEARN TO SOLVE ROUTING PROBLEMS!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7D6F2B-D3B9-4066-B95F-57171FA918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8721" y="2181225"/>
            <a:ext cx="5054558" cy="3678238"/>
          </a:xfrm>
        </p:spPr>
      </p:pic>
    </p:spTree>
    <p:extLst>
      <p:ext uri="{BB962C8B-B14F-4D97-AF65-F5344CB8AC3E}">
        <p14:creationId xmlns:p14="http://schemas.microsoft.com/office/powerpoint/2010/main" val="3309947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B552E-14CC-42E4-B5EB-98D373A84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ATTENTION, LEARN TO SOLVE ROUTING PROBLEMS!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AB4F4C-7B22-4D4D-9647-23C8871C7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0337" y="1873558"/>
            <a:ext cx="7951324" cy="4895735"/>
          </a:xfrm>
        </p:spPr>
      </p:pic>
    </p:spTree>
    <p:extLst>
      <p:ext uri="{BB962C8B-B14F-4D97-AF65-F5344CB8AC3E}">
        <p14:creationId xmlns:p14="http://schemas.microsoft.com/office/powerpoint/2010/main" val="4147562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8E65C-2045-4E3C-9EC4-FFCC2D70D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ATTENTION, LEARN TO SOLVE ROUTING PROBLEMS!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7FB7C-E6C4-4F40-AF4A-3D53B7214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11BEC3-A65B-453F-BAEE-5069AD897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407" y="1900424"/>
            <a:ext cx="9587303" cy="484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04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07BC1-70C8-470B-AC20-3636943A5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EF7BC-77A8-49C0-A3CA-8C27E6A70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72704"/>
          </a:xfrm>
        </p:spPr>
        <p:txBody>
          <a:bodyPr>
            <a:normAutofit/>
          </a:bodyPr>
          <a:lstStyle/>
          <a:p>
            <a:r>
              <a:rPr lang="en-GB" dirty="0"/>
              <a:t>Combinatorial problems </a:t>
            </a:r>
          </a:p>
          <a:p>
            <a:r>
              <a:rPr lang="en-GB" dirty="0"/>
              <a:t>Vehicle Routing Problems</a:t>
            </a:r>
          </a:p>
          <a:p>
            <a:pPr lvl="1"/>
            <a:r>
              <a:rPr lang="en-GB" dirty="0"/>
              <a:t>Travelling Salesman Problem</a:t>
            </a:r>
          </a:p>
          <a:p>
            <a:r>
              <a:rPr lang="en-GB" dirty="0"/>
              <a:t>Reinforcement Learning</a:t>
            </a:r>
          </a:p>
          <a:p>
            <a:r>
              <a:rPr lang="en-GB" dirty="0"/>
              <a:t>Motivation</a:t>
            </a:r>
          </a:p>
          <a:p>
            <a:r>
              <a:rPr lang="en-GB" dirty="0"/>
              <a:t>Literature Overview</a:t>
            </a:r>
          </a:p>
          <a:p>
            <a:r>
              <a:rPr lang="en-GB" dirty="0"/>
              <a:t>Demo</a:t>
            </a:r>
          </a:p>
          <a:p>
            <a:r>
              <a:rPr lang="en-GB" dirty="0"/>
              <a:t>Thesis Progress</a:t>
            </a:r>
          </a:p>
          <a:p>
            <a:r>
              <a:rPr lang="en-GB" dirty="0"/>
              <a:t>Future work</a:t>
            </a:r>
          </a:p>
          <a:p>
            <a:r>
              <a:rPr lang="en-GB" dirty="0"/>
              <a:t>Bibliography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865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41760-4580-4A3C-82C5-B500F654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C281E-B767-4E05-844C-EC20879FD9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94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9776B-4C76-440F-B31B-384905D9D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Thesis Progress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9286D-A6B4-4250-A8DA-2626F1C4C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512535"/>
          </a:xfrm>
        </p:spPr>
        <p:txBody>
          <a:bodyPr/>
          <a:lstStyle/>
          <a:p>
            <a:r>
              <a:rPr lang="en-GB" dirty="0"/>
              <a:t>Picked a set of papers </a:t>
            </a:r>
          </a:p>
          <a:p>
            <a:r>
              <a:rPr lang="en-GB" dirty="0"/>
              <a:t>Picked problems for comparison (TSP, CVRP)</a:t>
            </a:r>
          </a:p>
          <a:p>
            <a:r>
              <a:rPr lang="en-GB" dirty="0"/>
              <a:t>Preparing TSP benchmark:</a:t>
            </a:r>
          </a:p>
          <a:p>
            <a:pPr lvl="1"/>
            <a:r>
              <a:rPr lang="en-GB" dirty="0"/>
              <a:t>Standardised dataset for evaluation of all models</a:t>
            </a:r>
          </a:p>
          <a:p>
            <a:pPr lvl="2"/>
            <a:r>
              <a:rPr lang="en-GB" dirty="0"/>
              <a:t>In-/out-of-distribution samples</a:t>
            </a:r>
          </a:p>
          <a:p>
            <a:pPr lvl="2"/>
            <a:r>
              <a:rPr lang="en-GB" dirty="0"/>
              <a:t>Samples varying in size and complexity</a:t>
            </a:r>
          </a:p>
          <a:p>
            <a:pPr lvl="3"/>
            <a:r>
              <a:rPr lang="en-GB" dirty="0"/>
              <a:t>(How to measure TSP instance complexity?)</a:t>
            </a:r>
          </a:p>
          <a:p>
            <a:pPr lvl="2"/>
            <a:r>
              <a:rPr lang="en-GB" dirty="0"/>
              <a:t>(How would it relate to existing benchmarks like TSPLIB95?)	</a:t>
            </a:r>
            <a:endParaRPr lang="en-US" dirty="0"/>
          </a:p>
          <a:p>
            <a:pPr lvl="1"/>
            <a:r>
              <a:rPr lang="en-US" dirty="0"/>
              <a:t>Validating invariance present in data and problem:</a:t>
            </a:r>
          </a:p>
          <a:p>
            <a:pPr lvl="2"/>
            <a:r>
              <a:rPr lang="en-US" dirty="0"/>
              <a:t>Translation</a:t>
            </a:r>
          </a:p>
          <a:p>
            <a:pPr lvl="2"/>
            <a:r>
              <a:rPr lang="en-US" dirty="0"/>
              <a:t>Rotation</a:t>
            </a:r>
          </a:p>
          <a:p>
            <a:pPr lvl="1"/>
            <a:r>
              <a:rPr lang="en-US" dirty="0"/>
              <a:t>Non-reinforcement-learning baseline: Google OR tools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7139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7C61-CA47-42C9-8329-90379FD43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BB232-19D4-4E7D-BEBD-9FC57F889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Diving deeper into TSP</a:t>
            </a:r>
          </a:p>
          <a:p>
            <a:r>
              <a:rPr lang="en-GB" dirty="0"/>
              <a:t>Running experiments</a:t>
            </a:r>
          </a:p>
          <a:p>
            <a:r>
              <a:rPr lang="en-GB" dirty="0"/>
              <a:t>Ideas:</a:t>
            </a:r>
          </a:p>
          <a:p>
            <a:pPr lvl="1"/>
            <a:r>
              <a:rPr lang="en-GB" dirty="0"/>
              <a:t>Investigating more problems, adapting models to them</a:t>
            </a:r>
          </a:p>
          <a:p>
            <a:pPr lvl="1"/>
            <a:r>
              <a:rPr lang="en-GB" dirty="0"/>
              <a:t>Expanding problems to more dimensions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733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4C370-486E-4BA3-AAD0-7E2457A12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Bibliography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E03F1-3BF0-4728-A967-FACE368DA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976101"/>
            <a:ext cx="11029615" cy="4559669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https://arxiv.org/pdf/1506.03134.pdf</a:t>
            </a:r>
            <a:endParaRPr lang="en-US" dirty="0"/>
          </a:p>
          <a:p>
            <a:r>
              <a:rPr lang="en-US" dirty="0">
                <a:hlinkClick r:id="rId3"/>
              </a:rPr>
              <a:t>https://arxiv.org/pdf/1611.09940.pdf</a:t>
            </a:r>
            <a:endParaRPr lang="en-US" dirty="0"/>
          </a:p>
          <a:p>
            <a:r>
              <a:rPr lang="en-US" dirty="0">
                <a:hlinkClick r:id="rId4"/>
              </a:rPr>
              <a:t>https://arxiv.org/pdf/1803.08475.pdf</a:t>
            </a:r>
            <a:endParaRPr lang="en-US" dirty="0"/>
          </a:p>
          <a:p>
            <a:r>
              <a:rPr lang="en-US" dirty="0">
                <a:hlinkClick r:id="rId5"/>
              </a:rPr>
              <a:t>https://developers.google.com/optimization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885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7E51E791-B81B-4F34-A56B-AC1929B615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176" y="2055459"/>
            <a:ext cx="5795990" cy="4677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2A9AAA-2EFF-4EB9-95B2-1A1C01127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Combinatorial problems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B8B7D-8CB4-40D0-93D1-610B170CA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Convex Hull </a:t>
            </a:r>
            <a:r>
              <a:rPr lang="en-US" dirty="0"/>
              <a:t>Problem</a:t>
            </a:r>
            <a:endParaRPr lang="en-GB" dirty="0"/>
          </a:p>
          <a:p>
            <a:r>
              <a:rPr lang="en-GB" b="1" dirty="0"/>
              <a:t>Travelling Salesman Problem</a:t>
            </a:r>
          </a:p>
          <a:p>
            <a:r>
              <a:rPr lang="en-US" dirty="0"/>
              <a:t>Delaunay Triangulation</a:t>
            </a:r>
          </a:p>
          <a:p>
            <a:r>
              <a:rPr lang="en-US" dirty="0"/>
              <a:t>Minimum Spanning Tree Problem</a:t>
            </a:r>
          </a:p>
          <a:p>
            <a:r>
              <a:rPr lang="en-US" b="1" dirty="0"/>
              <a:t>Knapsack Problem</a:t>
            </a:r>
          </a:p>
          <a:p>
            <a:r>
              <a:rPr lang="en-US" b="1" dirty="0"/>
              <a:t>Minimum Vertex Cover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EC098B-3131-4DF7-AF03-AC257BD88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1506" y="2042676"/>
            <a:ext cx="6258463" cy="46504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C50067-06E1-49EB-B666-7048D87E57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1505" y="2023982"/>
            <a:ext cx="6581213" cy="474884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D241DBD-B085-47BF-B83A-03D475179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842" y="1930293"/>
            <a:ext cx="5257690" cy="489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500108E-7C61-479A-9BF5-8D4F7E0076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802" y="1859526"/>
            <a:ext cx="5579869" cy="4833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DAF8EEF-D83A-4268-A2A2-598F8A0DC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2789" y="1875031"/>
            <a:ext cx="4897795" cy="4897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3979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07364-8C2E-4136-B2B2-A0F608D79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Vehicle routing problems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FEC3A-C144-45BC-AB2E-58B933AB9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Travelling Salesman Problem (TSP)</a:t>
            </a:r>
          </a:p>
          <a:p>
            <a:r>
              <a:rPr lang="en-GB" dirty="0"/>
              <a:t>Capacitated Vehicle Routing Problem (CVRP)</a:t>
            </a:r>
          </a:p>
          <a:p>
            <a:r>
              <a:rPr lang="en-GB" dirty="0"/>
              <a:t>Split Delivery Vehicle Routing Problem (</a:t>
            </a:r>
            <a:r>
              <a:rPr lang="en-US" dirty="0"/>
              <a:t>SDVRP</a:t>
            </a:r>
            <a:r>
              <a:rPr lang="en-GB" dirty="0"/>
              <a:t>)</a:t>
            </a:r>
          </a:p>
          <a:p>
            <a:r>
              <a:rPr lang="en-US" dirty="0"/>
              <a:t>Prize Collecting TSP</a:t>
            </a:r>
            <a:r>
              <a:rPr lang="en-GB" dirty="0"/>
              <a:t> (PCTSP)</a:t>
            </a:r>
          </a:p>
          <a:p>
            <a:r>
              <a:rPr lang="en-US" dirty="0"/>
              <a:t>Stochastic PCTSP (SPCTSP)</a:t>
            </a:r>
          </a:p>
          <a:p>
            <a:r>
              <a:rPr lang="en-US" dirty="0"/>
              <a:t>And many more…</a:t>
            </a:r>
          </a:p>
        </p:txBody>
      </p:sp>
    </p:spTree>
    <p:extLst>
      <p:ext uri="{BB962C8B-B14F-4D97-AF65-F5344CB8AC3E}">
        <p14:creationId xmlns:p14="http://schemas.microsoft.com/office/powerpoint/2010/main" val="2507814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ADD25B-0A33-4EF2-90F4-431392693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DB6F31-1B9E-4237-84A3-0825BFDF4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4561F6-744C-4F57-A2DC-D231C50B0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en-GB" sz="2600"/>
              <a:t>Travelling Salesman Problem</a:t>
            </a:r>
            <a:endParaRPr lang="en-US" sz="26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77D203-83D9-42FE-9805-24FB6CC225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1254" y="1964168"/>
                <a:ext cx="3548599" cy="4036582"/>
              </a:xfrm>
            </p:spPr>
            <p:txBody>
              <a:bodyPr>
                <a:norm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</a:rPr>
                  <a:t>NP-Hard</a:t>
                </a:r>
              </a:p>
              <a:p>
                <a:r>
                  <a:rPr lang="en-GB" dirty="0">
                    <a:solidFill>
                      <a:schemeClr val="bg1"/>
                    </a:solidFill>
                  </a:rPr>
                  <a:t>Complexity: </a:t>
                </a:r>
                <a14:m>
                  <m:oMath xmlns:m="http://schemas.openxmlformats.org/officeDocument/2006/math">
                    <m:r>
                      <a:rPr lang="en-GB" b="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GB" b="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GB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GB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sSup>
                          <m:sSupPr>
                            <m:ctrlPr>
                              <a:rPr lang="en-GB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GB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br>
                  <a:rPr lang="en-US" dirty="0">
                    <a:solidFill>
                      <a:schemeClr val="bg1"/>
                    </a:solidFill>
                  </a:rPr>
                </a:br>
                <a:r>
                  <a:rPr lang="en-US" dirty="0">
                    <a:solidFill>
                      <a:schemeClr val="bg1"/>
                    </a:solidFill>
                  </a:rPr>
                  <a:t>(</a:t>
                </a:r>
                <a:r>
                  <a:rPr lang="en-US" dirty="0">
                    <a:solidFill>
                      <a:schemeClr val="bg1"/>
                    </a:solidFill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Held–Karp algorithm</a:t>
                </a:r>
                <a:r>
                  <a:rPr lang="en-US" u="sng" dirty="0">
                    <a:solidFill>
                      <a:schemeClr val="bg1"/>
                    </a:solidFill>
                  </a:rPr>
                  <a:t>)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Exact solvers:</a:t>
                </a:r>
              </a:p>
              <a:p>
                <a:pPr lvl="1"/>
                <a:r>
                  <a:rPr lang="en-US" dirty="0" err="1">
                    <a:solidFill>
                      <a:schemeClr val="bg1"/>
                    </a:solidFill>
                  </a:rPr>
                  <a:t>Gurobi</a:t>
                </a:r>
                <a:r>
                  <a:rPr lang="en-US" dirty="0">
                    <a:solidFill>
                      <a:schemeClr val="bg1"/>
                    </a:solidFill>
                  </a:rPr>
                  <a:t> (commercial)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Concorde (academic)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Heuristics: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LKH3 (academic)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Google OR-Tools (open-source)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77D203-83D9-42FE-9805-24FB6CC225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1254" y="1964168"/>
                <a:ext cx="3548599" cy="4036582"/>
              </a:xfrm>
              <a:blipFill>
                <a:blip r:embed="rId4"/>
                <a:stretch>
                  <a:fillRect l="-6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82F4B74-730B-4D4B-86A4-19EB58BEE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8615" y="2052019"/>
            <a:ext cx="7447065" cy="336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307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97284-C91B-4FA5-BD52-24E2AAE59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Reinforcement Learning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8AA43CD-0035-4656-BAC6-23F209867F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3793238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337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DC969F4-277E-4F95-9ABB-0421358B0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98F0A7-365D-417F-9DA0-F7CB1F308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GB">
                <a:solidFill>
                  <a:schemeClr val="accent1"/>
                </a:solidFill>
              </a:rPr>
              <a:t>Motivation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B62B70-0FFB-4EBC-A23C-3EE215C71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448DF1-A468-4624-99E7-933CC6207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7DD6E9-9BF0-44B2-A5B9-1CE2477A47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5E2BD0E-96C7-4908-AD02-AD9AC69C93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617FCCC-9887-FA76-6F0A-6A4BFC33D4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6913782"/>
              </p:ext>
            </p:extLst>
          </p:nvPr>
        </p:nvGraphicFramePr>
        <p:xfrm>
          <a:off x="4598438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98106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AE5A-6699-4C88-945E-819D93291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 Overview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08B07-05EB-42EC-A9EA-BC3F72FC2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CE51EA5-8B8E-46B5-8C5E-E26D1577CC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846" t="-3660" b="52302"/>
          <a:stretch/>
        </p:blipFill>
        <p:spPr>
          <a:xfrm>
            <a:off x="7831567" y="5260489"/>
            <a:ext cx="4318442" cy="4012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585ED-F445-4595-8945-C35957DB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Pointer Networks (2015)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80645-77A4-4E16-87DF-6C7A40ECC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3349785" cy="4239158"/>
          </a:xfrm>
        </p:spPr>
        <p:txBody>
          <a:bodyPr/>
          <a:lstStyle/>
          <a:p>
            <a:r>
              <a:rPr lang="en-GB" dirty="0"/>
              <a:t>Sequence-to-sequence architecture with RNN</a:t>
            </a:r>
          </a:p>
          <a:p>
            <a:r>
              <a:rPr lang="en-GB" dirty="0"/>
              <a:t>Input:</a:t>
            </a:r>
            <a:r>
              <a:rPr lang="en-US" dirty="0"/>
              <a:t> point coordinates</a:t>
            </a:r>
          </a:p>
          <a:p>
            <a:r>
              <a:rPr lang="en-US" dirty="0"/>
              <a:t>Output: Indices of input</a:t>
            </a:r>
          </a:p>
          <a:p>
            <a:r>
              <a:rPr lang="en-US" dirty="0"/>
              <a:t>Trained supervised</a:t>
            </a:r>
          </a:p>
          <a:p>
            <a:r>
              <a:rPr lang="en-US" dirty="0"/>
              <a:t>Problems in paper:</a:t>
            </a:r>
          </a:p>
          <a:p>
            <a:pPr lvl="1"/>
            <a:r>
              <a:rPr lang="en-US" dirty="0"/>
              <a:t>TSP</a:t>
            </a:r>
          </a:p>
          <a:p>
            <a:pPr lvl="1"/>
            <a:r>
              <a:rPr lang="en-US" dirty="0" err="1"/>
              <a:t>Delauney</a:t>
            </a:r>
            <a:r>
              <a:rPr lang="en-US" dirty="0"/>
              <a:t> triangulation</a:t>
            </a:r>
          </a:p>
          <a:p>
            <a:pPr lvl="1"/>
            <a:r>
              <a:rPr lang="en-US" dirty="0"/>
              <a:t>Convex hull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0E48B3-7BCC-4298-9EC8-FE420639D9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8819" y="1912384"/>
            <a:ext cx="6013525" cy="32296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1E5CA9-A0D0-4DD0-BE5D-FE4425051C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0343" y="5067939"/>
            <a:ext cx="4093040" cy="8135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1A80D3-C807-4AC2-B64D-156030A62E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6775" y="6028504"/>
            <a:ext cx="3380175" cy="6602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D876D9-020D-45C9-82B3-29232194A3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74" t="50391" r="40124" b="11059"/>
          <a:stretch/>
        </p:blipFill>
        <p:spPr>
          <a:xfrm>
            <a:off x="7801370" y="5742155"/>
            <a:ext cx="4090332" cy="33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6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CB392AEB3FBD498D7E121BD17E292C" ma:contentTypeVersion="14" ma:contentTypeDescription="Create a new document." ma:contentTypeScope="" ma:versionID="03c9e653fa82dcb75314f291298ee3bb">
  <xsd:schema xmlns:xsd="http://www.w3.org/2001/XMLSchema" xmlns:xs="http://www.w3.org/2001/XMLSchema" xmlns:p="http://schemas.microsoft.com/office/2006/metadata/properties" xmlns:ns3="ceb40433-eb49-4ff0-8fec-5a65aa3e1642" xmlns:ns4="210d8383-8e64-4de0-ac81-c8cc44543e7b" targetNamespace="http://schemas.microsoft.com/office/2006/metadata/properties" ma:root="true" ma:fieldsID="60288ab5260043308595ee5ecbaa9f21" ns3:_="" ns4:_="">
    <xsd:import namespace="ceb40433-eb49-4ff0-8fec-5a65aa3e1642"/>
    <xsd:import namespace="210d8383-8e64-4de0-ac81-c8cc44543e7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b40433-eb49-4ff0-8fec-5a65aa3e16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0d8383-8e64-4de0-ac81-c8cc44543e7b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FEDDB4A-F8AC-4239-B665-FC026C0296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b40433-eb49-4ff0-8fec-5a65aa3e1642"/>
    <ds:schemaRef ds:uri="210d8383-8e64-4de0-ac81-c8cc44543e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DB7FB86-B32E-4806-B738-F275620FBD1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6D056B5-EB6C-4722-8F32-931F18F2E641}">
  <ds:schemaRefs>
    <ds:schemaRef ds:uri="http://purl.org/dc/elements/1.1/"/>
    <ds:schemaRef ds:uri="http://purl.org/dc/dcmitype/"/>
    <ds:schemaRef ds:uri="http://purl.org/dc/terms/"/>
    <ds:schemaRef ds:uri="ceb40433-eb49-4ff0-8fec-5a65aa3e1642"/>
    <ds:schemaRef ds:uri="http://schemas.microsoft.com/office/2006/documentManagement/types"/>
    <ds:schemaRef ds:uri="http://schemas.microsoft.com/office/2006/metadata/properties"/>
    <ds:schemaRef ds:uri="210d8383-8e64-4de0-ac81-c8cc44543e7b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6316</TotalTime>
  <Words>1066</Words>
  <Application>Microsoft Office PowerPoint</Application>
  <PresentationFormat>Widescreen</PresentationFormat>
  <Paragraphs>145</Paragraphs>
  <Slides>23</Slides>
  <Notes>14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Cambria Math</vt:lpstr>
      <vt:lpstr>Gill Sans MT</vt:lpstr>
      <vt:lpstr>Wingdings 2</vt:lpstr>
      <vt:lpstr>Dividend</vt:lpstr>
      <vt:lpstr>Analysis and Comparison of Reinforcement Learning Algorithms in Vehicle Routing Problem</vt:lpstr>
      <vt:lpstr>Agenda</vt:lpstr>
      <vt:lpstr>Combinatorial problems</vt:lpstr>
      <vt:lpstr>Vehicle routing problems</vt:lpstr>
      <vt:lpstr>Travelling Salesman Problem</vt:lpstr>
      <vt:lpstr>Reinforcement Learning</vt:lpstr>
      <vt:lpstr>Motivation</vt:lpstr>
      <vt:lpstr>Literature Overview</vt:lpstr>
      <vt:lpstr>Pointer Networks (2015)</vt:lpstr>
      <vt:lpstr>Pointer Networks (2015)</vt:lpstr>
      <vt:lpstr>NEURAL COMBINATORIAL OPTIMIZATION WITH REINFORCEMENT LEARNING</vt:lpstr>
      <vt:lpstr>NEURAL COMBINATORIAL OPTIMIZATION WITH REINFORCEMENT LEARNING</vt:lpstr>
      <vt:lpstr>NEURAL COMBINATORIAL OPTIMIZATION WITH REINFORCEMENT LEARNING</vt:lpstr>
      <vt:lpstr>NEURAL COMBINATORIAL OPTIMIZATION WITH REINFORCEMENT LEARNING</vt:lpstr>
      <vt:lpstr>ATTENTION, LEARN TO SOLVE ROUTING PROBLEMS!</vt:lpstr>
      <vt:lpstr>PowerPoint Presentation</vt:lpstr>
      <vt:lpstr>ATTENTION, LEARN TO SOLVE ROUTING PROBLEMS!</vt:lpstr>
      <vt:lpstr>ATTENTION, LEARN TO SOLVE ROUTING PROBLEMS!</vt:lpstr>
      <vt:lpstr>ATTENTION, LEARN TO SOLVE ROUTING PROBLEMS!</vt:lpstr>
      <vt:lpstr>DEMO</vt:lpstr>
      <vt:lpstr>Thesis Progress</vt:lpstr>
      <vt:lpstr>Next steps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and Comparison of Reinforcement Learning Algorithms in Vehicle Routing Problem</dc:title>
  <dc:creator>Michal Filipiuk</dc:creator>
  <cp:lastModifiedBy>Michal Filipiuk</cp:lastModifiedBy>
  <cp:revision>25</cp:revision>
  <dcterms:created xsi:type="dcterms:W3CDTF">2022-04-11T17:58:11Z</dcterms:created>
  <dcterms:modified xsi:type="dcterms:W3CDTF">2022-04-22T09:24:17Z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0x01010013CB392AEB3FBD498D7E121BD17E292C</vt:lpwstr>
  </property>
</Properties>
</file>

<file path=docProps/thumbnail.jpeg>
</file>